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478" r:id="rId2"/>
    <p:sldId id="504" r:id="rId3"/>
    <p:sldId id="505" r:id="rId4"/>
    <p:sldId id="506" r:id="rId5"/>
    <p:sldId id="507" r:id="rId6"/>
    <p:sldId id="508" r:id="rId7"/>
    <p:sldId id="509" r:id="rId8"/>
    <p:sldId id="519" r:id="rId9"/>
    <p:sldId id="510" r:id="rId10"/>
    <p:sldId id="511" r:id="rId11"/>
    <p:sldId id="520" r:id="rId12"/>
    <p:sldId id="512" r:id="rId13"/>
    <p:sldId id="513" r:id="rId14"/>
    <p:sldId id="514" r:id="rId15"/>
    <p:sldId id="529" r:id="rId16"/>
    <p:sldId id="515" r:id="rId17"/>
    <p:sldId id="516" r:id="rId18"/>
    <p:sldId id="517" r:id="rId19"/>
    <p:sldId id="530" r:id="rId20"/>
    <p:sldId id="453" r:id="rId21"/>
    <p:sldId id="445" r:id="rId22"/>
    <p:sldId id="503" r:id="rId23"/>
    <p:sldId id="454" r:id="rId24"/>
    <p:sldId id="440" r:id="rId25"/>
    <p:sldId id="501" r:id="rId26"/>
    <p:sldId id="502" r:id="rId27"/>
    <p:sldId id="444" r:id="rId28"/>
    <p:sldId id="496" r:id="rId29"/>
    <p:sldId id="497" r:id="rId30"/>
    <p:sldId id="498" r:id="rId31"/>
    <p:sldId id="500" r:id="rId32"/>
    <p:sldId id="499" r:id="rId33"/>
    <p:sldId id="521" r:id="rId34"/>
    <p:sldId id="522" r:id="rId35"/>
    <p:sldId id="523" r:id="rId36"/>
    <p:sldId id="524" r:id="rId37"/>
    <p:sldId id="526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hiddenSlides="1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7F07"/>
    <a:srgbClr val="E46B09"/>
    <a:srgbClr val="00CC5B"/>
    <a:srgbClr val="007F39"/>
    <a:srgbClr val="00B04F"/>
    <a:srgbClr val="FF2600"/>
    <a:srgbClr val="C49E75"/>
    <a:srgbClr val="AB7942"/>
    <a:srgbClr val="9BBB59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69" autoAdjust="0"/>
    <p:restoredTop sz="91552"/>
  </p:normalViewPr>
  <p:slideViewPr>
    <p:cSldViewPr snapToGrid="0" snapToObjects="1">
      <p:cViewPr varScale="1">
        <p:scale>
          <a:sx n="111" d="100"/>
          <a:sy n="111" d="100"/>
        </p:scale>
        <p:origin x="99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E1F7F-525C-B842-A7E5-A738F543C3B5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27B3C-6A19-E042-8543-4F82E5C94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045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099D4-F6A0-364E-BEA4-29446C1E0326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65DDE-FA69-7347-B985-16C94375B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737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53C15-CD39-A344-8008-E11E54D7AB2A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9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65DDE-FA69-7347-B985-16C94375B9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9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y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090307" y="6356350"/>
            <a:ext cx="4965587" cy="365125"/>
          </a:xfrm>
        </p:spPr>
        <p:txBody>
          <a:bodyPr/>
          <a:lstStyle/>
          <a:p>
            <a:r>
              <a:rPr lang="en-US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149559" y="6356350"/>
            <a:ext cx="890035" cy="365125"/>
          </a:xfrm>
        </p:spPr>
        <p:txBody>
          <a:bodyPr/>
          <a:lstStyle/>
          <a:p>
            <a:fld id="{484DB74E-FAD9-4E0E-AF3E-8D72BD2FD9DC}" type="slidenum">
              <a:rPr lang="en-US" smtClean="0"/>
              <a:t>‹#›</a:t>
            </a:fld>
            <a:r>
              <a:rPr lang="en-US" dirty="0"/>
              <a:t> / 12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00" y="1331694"/>
            <a:ext cx="8229600" cy="4794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990600"/>
            <a:ext cx="8229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83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15.083J: Lecture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‹#›</a:t>
            </a:fld>
            <a:r>
              <a:rPr lang="en-US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136998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15.083J: Lecture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07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0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196428"/>
            <a:ext cx="5052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15.083J: Lecture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63646" y="6356350"/>
            <a:ext cx="723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DB74E-FAD9-4E0E-AF3E-8D72BD2FD9DC}" type="slidenum">
              <a:rPr lang="en-US" smtClean="0"/>
              <a:pPr/>
              <a:t>‹#›</a:t>
            </a:fld>
            <a:r>
              <a:rPr lang="en-US" dirty="0"/>
              <a:t> / 12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9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34.emf"/><Relationship Id="rId3" Type="http://schemas.openxmlformats.org/officeDocument/2006/relationships/image" Target="../media/image28.emf"/><Relationship Id="rId7" Type="http://schemas.openxmlformats.org/officeDocument/2006/relationships/image" Target="../media/image13.emf"/><Relationship Id="rId12" Type="http://schemas.openxmlformats.org/officeDocument/2006/relationships/image" Target="../media/image33.emf"/><Relationship Id="rId2" Type="http://schemas.openxmlformats.org/officeDocument/2006/relationships/image" Target="../media/image27.emf"/><Relationship Id="rId16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11" Type="http://schemas.openxmlformats.org/officeDocument/2006/relationships/image" Target="../media/image32.emf"/><Relationship Id="rId5" Type="http://schemas.openxmlformats.org/officeDocument/2006/relationships/image" Target="../media/image11.emf"/><Relationship Id="rId15" Type="http://schemas.openxmlformats.org/officeDocument/2006/relationships/image" Target="../media/image36.emf"/><Relationship Id="rId10" Type="http://schemas.openxmlformats.org/officeDocument/2006/relationships/image" Target="../media/image31.png"/><Relationship Id="rId4" Type="http://schemas.openxmlformats.org/officeDocument/2006/relationships/image" Target="../media/image29.emf"/><Relationship Id="rId9" Type="http://schemas.openxmlformats.org/officeDocument/2006/relationships/image" Target="../media/image30.emf"/><Relationship Id="rId14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17.emf"/><Relationship Id="rId7" Type="http://schemas.openxmlformats.org/officeDocument/2006/relationships/image" Target="../media/image46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49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emf"/><Relationship Id="rId5" Type="http://schemas.openxmlformats.org/officeDocument/2006/relationships/image" Target="../media/image45.emf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51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tif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emf"/><Relationship Id="rId4" Type="http://schemas.openxmlformats.org/officeDocument/2006/relationships/image" Target="../media/image7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9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emf"/><Relationship Id="rId5" Type="http://schemas.openxmlformats.org/officeDocument/2006/relationships/image" Target="../media/image20.png"/><Relationship Id="rId4" Type="http://schemas.openxmlformats.org/officeDocument/2006/relationships/image" Target="../media/image7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4.emf"/><Relationship Id="rId4" Type="http://schemas.openxmlformats.org/officeDocument/2006/relationships/image" Target="../media/image9.emf"/><Relationship Id="rId9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11" Type="http://schemas.openxmlformats.org/officeDocument/2006/relationships/image" Target="../media/image21.emf"/><Relationship Id="rId5" Type="http://schemas.openxmlformats.org/officeDocument/2006/relationships/image" Target="../media/image10.emf"/><Relationship Id="rId10" Type="http://schemas.openxmlformats.org/officeDocument/2006/relationships/image" Target="../media/image14.emf"/><Relationship Id="rId4" Type="http://schemas.openxmlformats.org/officeDocument/2006/relationships/image" Target="../media/image9.emf"/><Relationship Id="rId9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4.emf"/><Relationship Id="rId4" Type="http://schemas.openxmlformats.org/officeDocument/2006/relationships/image" Target="../media/image9.emf"/><Relationship Id="rId9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537" y="372213"/>
            <a:ext cx="7772400" cy="2391396"/>
          </a:xfrm>
        </p:spPr>
        <p:txBody>
          <a:bodyPr>
            <a:normAutofit/>
          </a:bodyPr>
          <a:lstStyle/>
          <a:p>
            <a:r>
              <a:rPr lang="en-US" sz="3600" dirty="0"/>
              <a:t>Advanced Mixed Integer Programming Formulation Techniques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MIP Representability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936" y="3464215"/>
            <a:ext cx="7928070" cy="31242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Joey </a:t>
            </a:r>
            <a:r>
              <a:rPr lang="en-US" dirty="0" err="1">
                <a:solidFill>
                  <a:schemeClr val="tx1"/>
                </a:solidFill>
              </a:rPr>
              <a:t>Huchette</a:t>
            </a:r>
            <a:r>
              <a:rPr lang="en-US" dirty="0">
                <a:solidFill>
                  <a:schemeClr val="tx1"/>
                </a:solidFill>
              </a:rPr>
              <a:t> and Juan </a:t>
            </a:r>
            <a:r>
              <a:rPr lang="en-US" sz="2800" dirty="0">
                <a:solidFill>
                  <a:schemeClr val="tx1"/>
                </a:solidFill>
              </a:rPr>
              <a:t>Pablo Vielma</a:t>
            </a:r>
          </a:p>
          <a:p>
            <a:pPr algn="l"/>
            <a:endParaRPr lang="en-US" sz="600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Massachusetts Institute of Technology</a:t>
            </a:r>
          </a:p>
          <a:p>
            <a:pPr algn="l"/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Spring School of the International Symposium on Combinatorial Optimization (ISCO 2018)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Marrakesh, Morocco, April, 2018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1F9D6-D593-574D-BB94-3FDBBB4BF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57" y="1412111"/>
            <a:ext cx="2694874" cy="33996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EBBBE-641F-5846-A49C-5A98E1C3C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0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703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84" y="1577623"/>
            <a:ext cx="2819400" cy="2819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15" y="1568745"/>
            <a:ext cx="2819400" cy="2832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31" y="797986"/>
            <a:ext cx="3314700" cy="400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MIP Representability May be Hidden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9596" y="4896079"/>
            <a:ext cx="8589998" cy="1362678"/>
          </a:xfrm>
        </p:spPr>
        <p:txBody>
          <a:bodyPr>
            <a:normAutofit/>
          </a:bodyPr>
          <a:lstStyle/>
          <a:p>
            <a:r>
              <a:rPr lang="en-US" dirty="0"/>
              <a:t>Obtaining a MIP formulation may require redundancy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201479" y="1124430"/>
            <a:ext cx="1384128" cy="406400"/>
            <a:chOff x="1201479" y="1124430"/>
            <a:chExt cx="1384128" cy="4064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0307" y="1124430"/>
              <a:ext cx="495300" cy="4064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1479" y="1124430"/>
              <a:ext cx="508000" cy="406400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2884" y="2301011"/>
            <a:ext cx="3364269" cy="2772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2884" y="2809308"/>
            <a:ext cx="2013010" cy="301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3455" y="1172401"/>
            <a:ext cx="3828402" cy="9356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6996" y="1588317"/>
            <a:ext cx="2743200" cy="274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2884" y="3259532"/>
            <a:ext cx="3963201" cy="31233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2314" y="3993613"/>
            <a:ext cx="3963771" cy="3107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086189" y="3635503"/>
            <a:ext cx="207865" cy="2944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52729" y="3628931"/>
            <a:ext cx="3253356" cy="3114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5076832" y="3724601"/>
            <a:ext cx="218681" cy="91117"/>
          </a:xfrm>
          <a:prstGeom prst="rect">
            <a:avLst/>
          </a:prstGeom>
        </p:spPr>
      </p:pic>
      <p:cxnSp>
        <p:nvCxnSpPr>
          <p:cNvPr id="28" name="Straight Connector 27"/>
          <p:cNvCxnSpPr>
            <a:endCxn id="18" idx="3"/>
          </p:cNvCxnSpPr>
          <p:nvPr/>
        </p:nvCxnSpPr>
        <p:spPr>
          <a:xfrm>
            <a:off x="5752729" y="3413324"/>
            <a:ext cx="3253356" cy="2376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63389" y="4480456"/>
            <a:ext cx="1992505" cy="3506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8F4857-4C67-AD46-BA2C-852B75856D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9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5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34000" cy="580821"/>
          </a:xfrm>
        </p:spPr>
        <p:txBody>
          <a:bodyPr/>
          <a:lstStyle/>
          <a:p>
            <a:r>
              <a:rPr lang="en-US" b="1" dirty="0"/>
              <a:t>Finite</a:t>
            </a:r>
            <a:r>
              <a:rPr lang="en-US" dirty="0"/>
              <a:t>, Binary or 0-1 Linear MIP Representability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10</a:t>
            </a:fld>
            <a:r>
              <a:rPr lang="en-US"/>
              <a:t> / 19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38910"/>
                <a:ext cx="8229600" cy="568256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Let</a:t>
                </a:r>
              </a:p>
              <a:p>
                <a:pPr lvl="1"/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 </a:t>
                </a:r>
                <a:r>
                  <a:rPr lang="en-US" i="1" dirty="0">
                    <a:solidFill>
                      <a:schemeClr val="accent3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P</a:t>
                </a:r>
                <a:r>
                  <a:rPr lang="en-US" i="1" baseline="-25000" dirty="0">
                    <a:solidFill>
                      <a:schemeClr val="accent3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I</a:t>
                </a:r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 is a MIP formulation of </a:t>
                </a:r>
                <a:r>
                  <a:rPr lang="en-US" i="1" dirty="0">
                    <a:solidFill>
                      <a:schemeClr val="accent2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S </a:t>
                </a:r>
                <a:r>
                  <a:rPr lang="en-US" dirty="0" err="1">
                    <a:latin typeface="CMU Serif Roman" charset="0"/>
                    <a:ea typeface="CMU Serif Roman" charset="0"/>
                    <a:cs typeface="CMU Serif Roman" charset="0"/>
                  </a:rPr>
                  <a:t>iff</a:t>
                </a:r>
                <a:endParaRPr lang="en-US" dirty="0">
                  <a:latin typeface="CMU Serif Roman" charset="0"/>
                  <a:ea typeface="CMU Serif Roman" charset="0"/>
                  <a:cs typeface="CMU Serif Roman" charset="0"/>
                </a:endParaRPr>
              </a:p>
              <a:p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If </a:t>
                </a:r>
                <a:endParaRPr lang="en-US" i="1" dirty="0">
                  <a:solidFill>
                    <a:schemeClr val="accent2"/>
                  </a:solidFill>
                  <a:latin typeface="CMU Serif Roman" charset="0"/>
                  <a:ea typeface="CMU Serif Roman" charset="0"/>
                  <a:cs typeface="CMU Serif Roman" charset="0"/>
                </a:endParaRPr>
              </a:p>
              <a:p>
                <a:pPr lvl="1"/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Then </a:t>
                </a:r>
                <a:r>
                  <a:rPr lang="en-US" i="1" dirty="0">
                    <a:solidFill>
                      <a:schemeClr val="accent2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S </a:t>
                </a:r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is a finite union of rational </a:t>
                </a:r>
                <a:r>
                  <a:rPr lang="en-US" dirty="0" err="1">
                    <a:latin typeface="CMU Serif Roman" charset="0"/>
                    <a:ea typeface="CMU Serif Roman" charset="0"/>
                    <a:cs typeface="CMU Serif Roman" charset="0"/>
                  </a:rPr>
                  <a:t>polyhedra</a:t>
                </a:r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 with the same recession cone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>
                    <a:solidFill>
                      <a:schemeClr val="accent2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 </a:t>
                </a:r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is finite/binary linear MIP representable if it has a linear MIP formulation</a:t>
                </a:r>
              </a:p>
              <a:p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Sometimes denoted “Bounded” MIP representable</a:t>
                </a: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38910"/>
                <a:ext cx="8229600" cy="5682565"/>
              </a:xfrm>
              <a:blipFill>
                <a:blip r:embed="rId2"/>
                <a:stretch>
                  <a:fillRect l="-1389" t="-1116" r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506" y="2073670"/>
            <a:ext cx="7053693" cy="2778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506" y="1597435"/>
            <a:ext cx="1317106" cy="3611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506" y="2990718"/>
            <a:ext cx="5347294" cy="3610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6194" y="2496854"/>
            <a:ext cx="6369806" cy="369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2248" y="3383628"/>
            <a:ext cx="2073737" cy="3350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5506" y="3869123"/>
            <a:ext cx="7633400" cy="32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11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Mixed-Integer Formulations:</a:t>
            </a:r>
            <a:br>
              <a:rPr lang="en-US" dirty="0"/>
            </a:br>
            <a:r>
              <a:rPr lang="en-US" dirty="0"/>
              <a:t>General Integer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F2FD0-E426-1A42-A7B6-A6A62021F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11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56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Unions of </a:t>
            </a:r>
            <a:r>
              <a:rPr lang="en-US" dirty="0" err="1"/>
              <a:t>Polyhedra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45040"/>
            <a:ext cx="8686800" cy="5137591"/>
          </a:xfrm>
        </p:spPr>
        <p:txBody>
          <a:bodyPr>
            <a:normAutofit/>
          </a:bodyPr>
          <a:lstStyle/>
          <a:p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					</a:t>
            </a:r>
            <a:r>
              <a:rPr lang="en-US" dirty="0">
                <a:ea typeface="CMU Serif Roman" charset="0"/>
                <a:cs typeface="CMU Serif Roman" charset="0"/>
              </a:rPr>
              <a:t>rational </a:t>
            </a:r>
            <a:r>
              <a:rPr lang="en-US" dirty="0" err="1">
                <a:ea typeface="CMU Serif Roman" charset="0"/>
                <a:cs typeface="CMU Serif Roman" charset="0"/>
              </a:rPr>
              <a:t>polyhedra</a:t>
            </a:r>
            <a:r>
              <a:rPr lang="en-US" dirty="0">
                <a:ea typeface="CMU Serif Roman" charset="0"/>
                <a:cs typeface="CMU Serif Roman" charset="0"/>
              </a:rPr>
              <a:t> and</a:t>
            </a:r>
          </a:p>
          <a:p>
            <a:endParaRPr lang="en-US" dirty="0">
              <a:ea typeface="CMU Serif Roman" charset="0"/>
              <a:cs typeface="CMU Serif Roman" charset="0"/>
            </a:endParaRPr>
          </a:p>
          <a:p>
            <a:r>
              <a:rPr lang="en-US" dirty="0">
                <a:ea typeface="CMU Serif Roman" charset="0"/>
                <a:cs typeface="CMU Serif Roman" charset="0"/>
              </a:rPr>
              <a:t>If </a:t>
            </a:r>
          </a:p>
          <a:p>
            <a:r>
              <a:rPr lang="en-US" dirty="0">
                <a:ea typeface="CMU Serif Roman" charset="0"/>
                <a:cs typeface="CMU Serif Roman" charset="0"/>
              </a:rPr>
              <a:t>then a formulation for </a:t>
            </a:r>
            <a:r>
              <a:rPr lang="en-US" i="1" dirty="0">
                <a:solidFill>
                  <a:schemeClr val="accent2"/>
                </a:solidFill>
                <a:latin typeface="Century Schoolbook" charset="0"/>
                <a:ea typeface="Century Schoolbook" charset="0"/>
                <a:cs typeface="Century Schoolbook" charset="0"/>
              </a:rPr>
              <a:t>S</a:t>
            </a:r>
            <a:r>
              <a:rPr lang="en-US" dirty="0">
                <a:ea typeface="CMU Serif Roman" charset="0"/>
                <a:cs typeface="CMU Serif Roman" charset="0"/>
              </a:rPr>
              <a:t> is</a:t>
            </a:r>
          </a:p>
          <a:p>
            <a:endParaRPr lang="en-US" dirty="0">
              <a:ea typeface="CMU Serif Roman" charset="0"/>
              <a:cs typeface="CMU Serif Roman" charset="0"/>
            </a:endParaRPr>
          </a:p>
          <a:p>
            <a:endParaRPr lang="en-US" dirty="0">
              <a:ea typeface="CMU Serif Roman" charset="0"/>
              <a:cs typeface="CMU Serif Roman" charset="0"/>
            </a:endParaRPr>
          </a:p>
          <a:p>
            <a:endParaRPr lang="en-US" dirty="0">
              <a:ea typeface="CMU Serif Roman" charset="0"/>
              <a:cs typeface="CMU Serif Roman" charset="0"/>
            </a:endParaRPr>
          </a:p>
          <a:p>
            <a:endParaRPr lang="en-US" dirty="0">
              <a:ea typeface="CMU Serif Roman" charset="0"/>
              <a:cs typeface="CMU Serif Roman" charset="0"/>
            </a:endParaRPr>
          </a:p>
          <a:p>
            <a:r>
              <a:rPr lang="en-US" dirty="0">
                <a:ea typeface="CMU Serif Roman" charset="0"/>
                <a:cs typeface="CMU Serif Roman" charset="0"/>
              </a:rPr>
              <a:t>Formulation is ideal if </a:t>
            </a: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0" y="1316443"/>
            <a:ext cx="3998150" cy="4273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00" y="1815202"/>
            <a:ext cx="1537074" cy="52504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985098" y="3128846"/>
            <a:ext cx="6042104" cy="2394981"/>
            <a:chOff x="1410548" y="3635217"/>
            <a:chExt cx="6042104" cy="239498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t="1" b="39485"/>
            <a:stretch/>
          </p:blipFill>
          <p:spPr>
            <a:xfrm>
              <a:off x="1410548" y="3835638"/>
              <a:ext cx="2959852" cy="219456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-13459" t="54657" r="13459" b="-3880"/>
            <a:stretch/>
          </p:blipFill>
          <p:spPr>
            <a:xfrm>
              <a:off x="4572000" y="3635217"/>
              <a:ext cx="2880652" cy="173736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774" y="2360537"/>
            <a:ext cx="3069820" cy="3768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5544" y="1938581"/>
            <a:ext cx="2051049" cy="3546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9077" y="4960381"/>
            <a:ext cx="1904260" cy="2510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0892" y="6012603"/>
            <a:ext cx="3068115" cy="41711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AF4911-400E-A041-9AEE-4ED4A44F1EDC}"/>
              </a:ext>
            </a:extLst>
          </p:cNvPr>
          <p:cNvSpPr/>
          <p:nvPr/>
        </p:nvSpPr>
        <p:spPr>
          <a:xfrm>
            <a:off x="2897861" y="1869222"/>
            <a:ext cx="1828800" cy="4690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B350C9-2FB7-EF47-B29A-5976AF5F43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12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0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Linear MIP Representability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45040"/>
            <a:ext cx="8686800" cy="5137591"/>
          </a:xfrm>
        </p:spPr>
        <p:txBody>
          <a:bodyPr>
            <a:normAutofit/>
          </a:bodyPr>
          <a:lstStyle/>
          <a:p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					</a:t>
            </a:r>
            <a:r>
              <a:rPr lang="en-US" dirty="0">
                <a:ea typeface="CMU Serif Roman" charset="0"/>
                <a:cs typeface="CMU Serif Roman" charset="0"/>
              </a:rPr>
              <a:t>rational </a:t>
            </a:r>
            <a:r>
              <a:rPr lang="en-US" dirty="0" err="1">
                <a:ea typeface="CMU Serif Roman" charset="0"/>
                <a:cs typeface="CMU Serif Roman" charset="0"/>
              </a:rPr>
              <a:t>polyhedra</a:t>
            </a:r>
            <a:r>
              <a:rPr lang="en-US" dirty="0">
                <a:ea typeface="CMU Serif Roman" charset="0"/>
                <a:cs typeface="CMU Serif Roman" charset="0"/>
              </a:rPr>
              <a:t> and</a:t>
            </a:r>
          </a:p>
          <a:p>
            <a:endParaRPr lang="en-US" dirty="0">
              <a:ea typeface="CMU Serif Roman" charset="0"/>
              <a:cs typeface="CMU Serif Roman" charset="0"/>
            </a:endParaRPr>
          </a:p>
          <a:p>
            <a:endParaRPr lang="en-US" dirty="0">
              <a:ea typeface="CMU Serif Roman" charset="0"/>
              <a:cs typeface="CMU Serif Roman" charset="0"/>
            </a:endParaRPr>
          </a:p>
          <a:p>
            <a:r>
              <a:rPr lang="en-US" dirty="0">
                <a:ea typeface="CMU Serif Roman" charset="0"/>
                <a:cs typeface="CMU Serif Roman" charset="0"/>
              </a:rPr>
              <a:t>If </a:t>
            </a:r>
          </a:p>
          <a:p>
            <a:r>
              <a:rPr lang="en-US" dirty="0">
                <a:ea typeface="CMU Serif Roman" charset="0"/>
                <a:cs typeface="CMU Serif Roman" charset="0"/>
              </a:rPr>
              <a:t>What about?</a:t>
            </a:r>
          </a:p>
          <a:p>
            <a:pPr lvl="1"/>
            <a:r>
              <a:rPr lang="en-US" dirty="0">
                <a:ea typeface="CMU Serif Roman" charset="0"/>
                <a:cs typeface="CMU Serif Roman" charset="0"/>
              </a:rPr>
              <a:t> </a:t>
            </a:r>
          </a:p>
          <a:p>
            <a:pPr lvl="1"/>
            <a:endParaRPr lang="en-US" dirty="0">
              <a:ea typeface="CMU Serif Roman" charset="0"/>
              <a:cs typeface="CMU Serif Roman" charset="0"/>
            </a:endParaRPr>
          </a:p>
          <a:p>
            <a:pPr lvl="1"/>
            <a:endParaRPr lang="en-US" dirty="0">
              <a:ea typeface="CMU Serif Roman" charset="0"/>
              <a:cs typeface="CMU Serif Roman" charset="0"/>
            </a:endParaRPr>
          </a:p>
          <a:p>
            <a:pPr lvl="1"/>
            <a:r>
              <a:rPr lang="en-US" dirty="0">
                <a:ea typeface="CMU Serif Roman" charset="0"/>
                <a:cs typeface="CMU Serif Roman" charset="0"/>
              </a:rPr>
              <a:t>MIP formulation: </a:t>
            </a: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0" y="1316443"/>
            <a:ext cx="3998150" cy="4273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00" y="2023914"/>
            <a:ext cx="1537074" cy="525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141" y="2876657"/>
            <a:ext cx="3069820" cy="3768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544" y="2132917"/>
            <a:ext cx="2051049" cy="354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8356" y="3889584"/>
            <a:ext cx="3173644" cy="8346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383" y="5629139"/>
            <a:ext cx="5267233" cy="3715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07373F-EF46-B646-A444-59C8D870E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13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1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34000" cy="580821"/>
          </a:xfrm>
        </p:spPr>
        <p:txBody>
          <a:bodyPr/>
          <a:lstStyle/>
          <a:p>
            <a:r>
              <a:rPr lang="en-US" dirty="0"/>
              <a:t>(Linear) Mixed Integer Programming Formulation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14</a:t>
            </a:fld>
            <a:r>
              <a:rPr lang="en-US"/>
              <a:t> / 19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Let</a:t>
                </a:r>
              </a:p>
              <a:p>
                <a:pPr lvl="1"/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 </a:t>
                </a:r>
              </a:p>
              <a:p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 </a:t>
                </a:r>
                <a:r>
                  <a:rPr lang="en-US" i="1" dirty="0">
                    <a:solidFill>
                      <a:schemeClr val="accent3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P</a:t>
                </a:r>
                <a:r>
                  <a:rPr lang="en-US" i="1" baseline="-25000" dirty="0">
                    <a:solidFill>
                      <a:schemeClr val="accent3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I</a:t>
                </a:r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 is a MIP formulation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>
                    <a:solidFill>
                      <a:schemeClr val="accent2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 </a:t>
                </a:r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iff</a:t>
                </a:r>
              </a:p>
              <a:p>
                <a:endParaRPr lang="en-US" dirty="0">
                  <a:latin typeface="CMU Serif Roman" charset="0"/>
                  <a:ea typeface="CMU Serif Roman" charset="0"/>
                  <a:cs typeface="CMU Serif Roman" charset="0"/>
                </a:endParaRPr>
              </a:p>
              <a:p>
                <a:endParaRPr lang="en-US" dirty="0">
                  <a:latin typeface="CMU Serif Roman" charset="0"/>
                  <a:ea typeface="CMU Serif Roman" charset="0"/>
                  <a:cs typeface="CMU Serif Roman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>
                    <a:solidFill>
                      <a:schemeClr val="accent2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 </a:t>
                </a:r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is linear MIP representable if it has a linear MIP formulation</a:t>
                </a:r>
              </a:p>
              <a:p>
                <a:endParaRPr lang="en-US" dirty="0">
                  <a:latin typeface="CMU Serif Roman" charset="0"/>
                  <a:ea typeface="CMU Serif Roman" charset="0"/>
                  <a:cs typeface="CMU Serif Roman" charset="0"/>
                </a:endParaRPr>
              </a:p>
              <a:p>
                <a:endParaRPr lang="en-US" i="1" dirty="0">
                  <a:solidFill>
                    <a:schemeClr val="accent2"/>
                  </a:solidFill>
                  <a:latin typeface="CMU Serif Roman" charset="0"/>
                  <a:ea typeface="CMU Serif Roman" charset="0"/>
                  <a:cs typeface="CMU Serif Roman" charset="0"/>
                </a:endParaRP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323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506" y="2366453"/>
            <a:ext cx="7053693" cy="2778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506" y="1890218"/>
            <a:ext cx="1317106" cy="3611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506" y="3283501"/>
            <a:ext cx="5347294" cy="3610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6194" y="2789637"/>
            <a:ext cx="6369806" cy="369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361" y="4451538"/>
            <a:ext cx="2365091" cy="38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4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0950-97BC-2A45-B46C-58D79A890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Linear MIP Representability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E298FE-2756-D940-AB75-D78EE6E32F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MIP representable if and only if there exist </a:t>
                </a:r>
                <a:r>
                  <a:rPr lang="en-US" dirty="0">
                    <a:solidFill>
                      <a:schemeClr val="accent2"/>
                    </a:solidFill>
                  </a:rPr>
                  <a:t>rational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polyhedra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with the same recession cones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such that </a:t>
                </a:r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limLoc m:val="subSup"/>
                        <m:ctrlPr>
                          <a:rPr lang="en-US" sz="2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dirty="0"/>
                  <a:t> +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sz="28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: 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</m:oMath>
                </a14:m>
                <a:endParaRPr lang="en-US" sz="2800" dirty="0"/>
              </a:p>
              <a:p>
                <a:pPr lvl="1"/>
                <a:endParaRPr lang="en-US" sz="2800" dirty="0"/>
              </a:p>
              <a:p>
                <a:r>
                  <a:rPr lang="en-US" dirty="0"/>
                  <a:t>Can always assume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polytopes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E298FE-2756-D940-AB75-D78EE6E32F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323" r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878C6-28DC-4844-AE57-0DD8252DA3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15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74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Recession Cones are Different?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0134" y="1549749"/>
            <a:ext cx="2201106" cy="844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134" y="1120249"/>
            <a:ext cx="1898635" cy="3122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50" y="747608"/>
            <a:ext cx="3352800" cy="3213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50" y="1549749"/>
            <a:ext cx="2819400" cy="1968500"/>
          </a:xfrm>
          <a:prstGeom prst="rect">
            <a:avLst/>
          </a:prstGeom>
        </p:spPr>
      </p:pic>
      <p:sp>
        <p:nvSpPr>
          <p:cNvPr id="14" name="Content Placeholder 4"/>
          <p:cNvSpPr txBox="1">
            <a:spLocks/>
          </p:cNvSpPr>
          <p:nvPr/>
        </p:nvSpPr>
        <p:spPr>
          <a:xfrm>
            <a:off x="457200" y="5022725"/>
            <a:ext cx="8229600" cy="1364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CMU Serif Roman" charset="0"/>
                <a:cs typeface="CMU Serif Roman" charset="0"/>
              </a:rPr>
              <a:t>Useful lemma:</a:t>
            </a:r>
          </a:p>
          <a:p>
            <a:pPr lvl="1"/>
            <a:r>
              <a:rPr lang="en-US" dirty="0">
                <a:ea typeface="CMU Serif Roman" charset="0"/>
                <a:cs typeface="CMU Serif Roman" charset="0"/>
              </a:rPr>
              <a:t>If </a:t>
            </a:r>
            <a:r>
              <a:rPr lang="en-US" i="1" dirty="0">
                <a:solidFill>
                  <a:schemeClr val="accent2"/>
                </a:solidFill>
                <a:latin typeface="Century Schoolbook" charset="0"/>
                <a:ea typeface="Century Schoolbook" charset="0"/>
                <a:cs typeface="Century Schoolbook" charset="0"/>
              </a:rPr>
              <a:t>S</a:t>
            </a:r>
            <a:r>
              <a:rPr lang="en-US" dirty="0">
                <a:ea typeface="CMU Serif Roman" charset="0"/>
                <a:cs typeface="CMU Serif Roman" charset="0"/>
              </a:rPr>
              <a:t> has a MIP formulation then </a:t>
            </a:r>
            <a:r>
              <a:rPr lang="en-US" i="1" dirty="0">
                <a:solidFill>
                  <a:schemeClr val="accent2"/>
                </a:solidFill>
                <a:latin typeface="Century Schoolbook" charset="0"/>
                <a:ea typeface="Century Schoolbook" charset="0"/>
                <a:cs typeface="Century Schoolbook" charset="0"/>
              </a:rPr>
              <a:t>S</a:t>
            </a:r>
            <a:r>
              <a:rPr lang="en-US" dirty="0">
                <a:ea typeface="CMU Serif Roman" charset="0"/>
                <a:cs typeface="CMU Serif Roman" charset="0"/>
              </a:rPr>
              <a:t> is closed and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conv(</a:t>
            </a:r>
            <a:r>
              <a:rPr lang="en-US" i="1" dirty="0">
                <a:solidFill>
                  <a:schemeClr val="accent2"/>
                </a:solidFill>
                <a:latin typeface="Century Schoolbook" charset="0"/>
                <a:ea typeface="Century Schoolbook" charset="0"/>
                <a:cs typeface="Century Schoolbook" charset="0"/>
              </a:rPr>
              <a:t>S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) </a:t>
            </a:r>
            <a:r>
              <a:rPr lang="en-US" dirty="0">
                <a:ea typeface="CMU Serif Roman" charset="0"/>
                <a:cs typeface="CMU Serif Roman" charset="0"/>
              </a:rPr>
              <a:t>is a rational polyhedron</a:t>
            </a:r>
            <a:endParaRPr lang="en-US" i="1" dirty="0">
              <a:solidFill>
                <a:schemeClr val="accent2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134" y="2632636"/>
            <a:ext cx="3239022" cy="2669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357" y="4018679"/>
            <a:ext cx="7599285" cy="38771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68199" y="4491508"/>
            <a:ext cx="564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ea typeface="CMU Serif Roman" charset="0"/>
                <a:cs typeface="CMU Serif Roman" charset="0"/>
              </a:rPr>
              <a:t>Not MIP representable: bounded or general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F8F560-ED49-6143-BD8D-68EB5F69A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16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42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Polyhedral Convex Hull is Not Sufficient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i="1" dirty="0">
                <a:solidFill>
                  <a:schemeClr val="accent2"/>
                </a:solidFill>
                <a:latin typeface="Century Schoolbook" panose="02040604050505020304" pitchFamily="18" charset="0"/>
                <a:ea typeface="CMU Serif Roman" charset="0"/>
                <a:cs typeface="CMU Serif Roman" charset="0"/>
              </a:rPr>
              <a:t>S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dirty="0">
                <a:ea typeface="CMU Serif Roman" charset="0"/>
                <a:cs typeface="CMU Serif Roman" charset="0"/>
              </a:rPr>
              <a:t>does not have a MIP formulation</a:t>
            </a:r>
            <a:r>
              <a:rPr lang="en-US" dirty="0"/>
              <a:t>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56" y="1207364"/>
            <a:ext cx="7780844" cy="19428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70" y="3380437"/>
            <a:ext cx="7750206" cy="5177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09C0A9-1451-324B-A474-FBBDEA760D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17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61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7FED-0251-3149-B92A-E518286F4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Rationality is Crucial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BE8F85-78E9-EA4E-8B6D-41A1C15A90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18</a:t>
            </a:fld>
            <a:r>
              <a:rPr lang="en-US"/>
              <a:t> / 12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6C2693E-DE01-6941-83EF-C8C50F1B5A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onv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})⁡</m:t>
                    </m:r>
                  </m:oMath>
                </a14:m>
                <a:r>
                  <a:rPr lang="en-US" dirty="0"/>
                  <a:t>is not even closed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6C2693E-DE01-6941-83EF-C8C50F1B5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12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455958" y="2142669"/>
            <a:ext cx="4230842" cy="4130452"/>
            <a:chOff x="4455958" y="1995712"/>
            <a:chExt cx="4230842" cy="413045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5958" y="1995712"/>
              <a:ext cx="4230842" cy="348524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0631" y="5510130"/>
              <a:ext cx="2552141" cy="616034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0-1 Formulations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5839"/>
            <a:ext cx="8229600" cy="4794470"/>
          </a:xfrm>
        </p:spPr>
        <p:txBody>
          <a:bodyPr/>
          <a:lstStyle/>
          <a:p>
            <a:r>
              <a:rPr lang="en-US" dirty="0"/>
              <a:t>Modeling Finite Alternatives = Unions of </a:t>
            </a:r>
            <a:r>
              <a:rPr lang="en-US" dirty="0" err="1"/>
              <a:t>Polyhedra</a:t>
            </a:r>
            <a:endParaRPr lang="en-US" dirty="0"/>
          </a:p>
          <a:p>
            <a:pPr lvl="1"/>
            <a:r>
              <a:rPr lang="en-US" dirty="0"/>
              <a:t>Bounded or unbounded </a:t>
            </a:r>
            <a:r>
              <a:rPr lang="en-US" dirty="0" err="1"/>
              <a:t>polyhedra</a:t>
            </a:r>
            <a:r>
              <a:rPr lang="en-US" dirty="0"/>
              <a:t>, but bounded for now</a:t>
            </a:r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134277" y="3388254"/>
            <a:ext cx="2311027" cy="2579837"/>
            <a:chOff x="4134277" y="3241297"/>
            <a:chExt cx="2311027" cy="2579837"/>
          </a:xfrm>
        </p:grpSpPr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4277" y="5427434"/>
              <a:ext cx="393700" cy="3937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4455958" y="3241297"/>
              <a:ext cx="1989346" cy="2073333"/>
            </a:xfrm>
            <a:prstGeom prst="line">
              <a:avLst/>
            </a:prstGeom>
            <a:ln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86542" y="2326371"/>
            <a:ext cx="3593828" cy="3869413"/>
            <a:chOff x="686542" y="2179414"/>
            <a:chExt cx="3593828" cy="386941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542" y="3241297"/>
              <a:ext cx="2807530" cy="280753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970" y="2179414"/>
              <a:ext cx="3581400" cy="800100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426638-DC53-D94B-9414-732BB1CB6D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406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91" y="274638"/>
            <a:ext cx="8484243" cy="580821"/>
          </a:xfrm>
        </p:spPr>
        <p:txBody>
          <a:bodyPr/>
          <a:lstStyle/>
          <a:p>
            <a:r>
              <a:rPr lang="en-US" dirty="0"/>
              <a:t>(Convex) MICP Formulations and Representability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71561"/>
            <a:ext cx="8229600" cy="4794470"/>
          </a:xfrm>
        </p:spPr>
        <p:txBody>
          <a:bodyPr>
            <a:normAutofit/>
          </a:bodyPr>
          <a:lstStyle/>
          <a:p>
            <a:r>
              <a:rPr lang="en-US" dirty="0"/>
              <a:t>A set                is MICP representable (MICPR) if it has an </a:t>
            </a:r>
            <a:r>
              <a:rPr lang="en-US" dirty="0">
                <a:gradFill>
                  <a:gsLst>
                    <a:gs pos="56000">
                      <a:schemeClr val="accent1"/>
                    </a:gs>
                    <a:gs pos="34000">
                      <a:srgbClr val="FD7F07"/>
                    </a:gs>
                    <a:gs pos="30000">
                      <a:srgbClr val="00B050"/>
                    </a:gs>
                    <a:gs pos="0">
                      <a:srgbClr val="00B050"/>
                    </a:gs>
                    <a:gs pos="55000">
                      <a:srgbClr val="FD7F07"/>
                    </a:gs>
                    <a:gs pos="100000">
                      <a:schemeClr val="accent1"/>
                    </a:gs>
                  </a:gsLst>
                  <a:lin ang="16200000" scaled="0"/>
                </a:gradFill>
              </a:rPr>
              <a:t>MICP formulation</a:t>
            </a:r>
            <a:r>
              <a:rPr lang="en-US" dirty="0"/>
              <a:t>: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A closed convex set</a:t>
            </a:r>
          </a:p>
          <a:p>
            <a:pPr lvl="1"/>
            <a:r>
              <a:rPr lang="en-US" sz="2800" dirty="0">
                <a:solidFill>
                  <a:srgbClr val="FD7F07"/>
                </a:solidFill>
              </a:rPr>
              <a:t>auxiliary continuous variables</a:t>
            </a:r>
          </a:p>
          <a:p>
            <a:pPr lvl="1"/>
            <a:r>
              <a:rPr lang="en-US" sz="2800" dirty="0">
                <a:solidFill>
                  <a:srgbClr val="00B050"/>
                </a:solidFill>
              </a:rPr>
              <a:t>auxiliary integer variables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311695"/>
            <a:ext cx="1022350" cy="289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12" y="2192935"/>
            <a:ext cx="1858946" cy="347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148" y="3183287"/>
            <a:ext cx="974090" cy="3409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93728" y="5273078"/>
            <a:ext cx="2356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 equivalently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504" y="5981472"/>
            <a:ext cx="5634990" cy="5574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633" y="2737123"/>
            <a:ext cx="1039127" cy="3463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7019" y="3895396"/>
            <a:ext cx="6269959" cy="10615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696EDB-5624-4148-9BD8-C1681B531C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19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26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idx="1"/>
          </p:nvPr>
        </p:nvSpPr>
        <p:spPr>
          <a:xfrm>
            <a:off x="364976" y="4001195"/>
            <a:ext cx="8229600" cy="2031266"/>
          </a:xfrm>
        </p:spPr>
        <p:txBody>
          <a:bodyPr/>
          <a:lstStyle/>
          <a:p>
            <a:r>
              <a:rPr lang="en-US" dirty="0"/>
              <a:t>Discrete subsets of the real line or natural numbers: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solidFill>
                  <a:srgbClr val="FF2600"/>
                </a:solidFill>
              </a:rPr>
              <a:t>Dense discrete set?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solidFill>
                  <a:srgbClr val="7030A0"/>
                </a:solidFill>
              </a:rPr>
              <a:t>Set of prime numbers?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Sets are MICP Representable (MICPR) 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0" y="3450986"/>
            <a:ext cx="2985770" cy="36215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351280" y="1666202"/>
            <a:ext cx="1950720" cy="1640411"/>
            <a:chOff x="713232" y="3026472"/>
            <a:chExt cx="3072384" cy="2585685"/>
          </a:xfrm>
        </p:grpSpPr>
        <p:sp>
          <p:nvSpPr>
            <p:cNvPr id="16" name="Freeform 15"/>
            <p:cNvSpPr/>
            <p:nvPr/>
          </p:nvSpPr>
          <p:spPr>
            <a:xfrm>
              <a:off x="713232" y="3026472"/>
              <a:ext cx="3063240" cy="1158864"/>
            </a:xfrm>
            <a:custGeom>
              <a:avLst/>
              <a:gdLst>
                <a:gd name="connsiteX0" fmla="*/ 0 w 2815046"/>
                <a:gd name="connsiteY0" fmla="*/ 0 h 2991432"/>
                <a:gd name="connsiteX1" fmla="*/ 1436915 w 2815046"/>
                <a:gd name="connsiteY1" fmla="*/ 2991394 h 2991432"/>
                <a:gd name="connsiteX2" fmla="*/ 2815046 w 2815046"/>
                <a:gd name="connsiteY2" fmla="*/ 52251 h 299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046" h="2991432">
                  <a:moveTo>
                    <a:pt x="0" y="0"/>
                  </a:moveTo>
                  <a:cubicBezTo>
                    <a:pt x="483870" y="1491343"/>
                    <a:pt x="967741" y="2982686"/>
                    <a:pt x="1436915" y="2991394"/>
                  </a:cubicBezTo>
                  <a:cubicBezTo>
                    <a:pt x="1906089" y="3000102"/>
                    <a:pt x="2360567" y="1526176"/>
                    <a:pt x="2815046" y="52251"/>
                  </a:cubicBezTo>
                </a:path>
              </a:pathLst>
            </a:custGeom>
            <a:gradFill flip="none" rotWithShape="1">
              <a:gsLst>
                <a:gs pos="26000">
                  <a:schemeClr val="accent1"/>
                </a:gs>
                <a:gs pos="67000">
                  <a:schemeClr val="accent1">
                    <a:alpha val="25000"/>
                  </a:schemeClr>
                </a:gs>
                <a:gs pos="46000">
                  <a:srgbClr val="4F81BD">
                    <a:alpha val="75000"/>
                  </a:srgbClr>
                </a:gs>
                <a:gs pos="0">
                  <a:schemeClr val="accent1"/>
                </a:gs>
                <a:gs pos="83000">
                  <a:srgbClr val="4F81BD">
                    <a:alpha val="0"/>
                  </a:srgbClr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  <a:tileRect/>
            </a:gradFill>
            <a:ln w="38100">
              <a:gradFill>
                <a:gsLst>
                  <a:gs pos="0">
                    <a:schemeClr val="accent1"/>
                  </a:gs>
                  <a:gs pos="51000">
                    <a:schemeClr val="accent1"/>
                  </a:gs>
                  <a:gs pos="87000">
                    <a:schemeClr val="accent1">
                      <a:alpha val="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162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 rot="10800000">
              <a:off x="713232" y="4453293"/>
              <a:ext cx="3072384" cy="1158864"/>
            </a:xfrm>
            <a:custGeom>
              <a:avLst/>
              <a:gdLst>
                <a:gd name="connsiteX0" fmla="*/ 0 w 2815046"/>
                <a:gd name="connsiteY0" fmla="*/ 0 h 2991432"/>
                <a:gd name="connsiteX1" fmla="*/ 1436915 w 2815046"/>
                <a:gd name="connsiteY1" fmla="*/ 2991394 h 2991432"/>
                <a:gd name="connsiteX2" fmla="*/ 2815046 w 2815046"/>
                <a:gd name="connsiteY2" fmla="*/ 52251 h 299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046" h="2991432">
                  <a:moveTo>
                    <a:pt x="0" y="0"/>
                  </a:moveTo>
                  <a:cubicBezTo>
                    <a:pt x="483870" y="1491343"/>
                    <a:pt x="967741" y="2982686"/>
                    <a:pt x="1436915" y="2991394"/>
                  </a:cubicBezTo>
                  <a:cubicBezTo>
                    <a:pt x="1906089" y="3000102"/>
                    <a:pt x="2360567" y="1526176"/>
                    <a:pt x="2815046" y="52251"/>
                  </a:cubicBezTo>
                </a:path>
              </a:pathLst>
            </a:custGeom>
            <a:gradFill flip="none" rotWithShape="1">
              <a:gsLst>
                <a:gs pos="26000">
                  <a:schemeClr val="accent1"/>
                </a:gs>
                <a:gs pos="67000">
                  <a:schemeClr val="accent1">
                    <a:alpha val="25000"/>
                  </a:schemeClr>
                </a:gs>
                <a:gs pos="46000">
                  <a:srgbClr val="4F81BD">
                    <a:alpha val="75000"/>
                  </a:srgbClr>
                </a:gs>
                <a:gs pos="0">
                  <a:schemeClr val="accent1"/>
                </a:gs>
                <a:gs pos="83000">
                  <a:srgbClr val="4F81BD">
                    <a:alpha val="0"/>
                  </a:srgbClr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  <a:tileRect/>
            </a:gradFill>
            <a:ln w="38100">
              <a:gradFill>
                <a:gsLst>
                  <a:gs pos="0">
                    <a:schemeClr val="accent1"/>
                  </a:gs>
                  <a:gs pos="51000">
                    <a:schemeClr val="accent1"/>
                  </a:gs>
                  <a:gs pos="87000">
                    <a:schemeClr val="accent1">
                      <a:alpha val="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16200000" scaled="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99" y="3454008"/>
            <a:ext cx="3209275" cy="39458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696583" y="1057253"/>
            <a:ext cx="2435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9BBB59"/>
                </a:solidFill>
              </a:rPr>
              <a:t>Spherical shell?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8688" y="1057253"/>
            <a:ext cx="3390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Two sheet hyperbola?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273" y="4663862"/>
            <a:ext cx="4345303" cy="562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9DC19-24B0-374D-8051-0FE03F226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085" y="1638855"/>
            <a:ext cx="1638598" cy="164978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DBD8063-01F8-0C4D-9375-33ED69F8DBDE}"/>
              </a:ext>
            </a:extLst>
          </p:cNvPr>
          <p:cNvGrpSpPr/>
          <p:nvPr/>
        </p:nvGrpSpPr>
        <p:grpSpPr>
          <a:xfrm>
            <a:off x="4741240" y="5385513"/>
            <a:ext cx="4346288" cy="1292662"/>
            <a:chOff x="5163085" y="1340197"/>
            <a:chExt cx="4346288" cy="129266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8CC1C2-6954-E54E-806C-20EC199A4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63085" y="1467802"/>
              <a:ext cx="790770" cy="103745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C6788A-AA64-7A40-A72B-36D36518C001}"/>
                </a:ext>
              </a:extLst>
            </p:cNvPr>
            <p:cNvSpPr txBox="1"/>
            <p:nvPr/>
          </p:nvSpPr>
          <p:spPr>
            <a:xfrm>
              <a:off x="5959247" y="1340197"/>
              <a:ext cx="3550126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"God made the integers, all else is the work of man” 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/>
                <a:t>- Leopold </a:t>
              </a:r>
              <a:r>
                <a:rPr lang="en-US" sz="2000" dirty="0" err="1"/>
                <a:t>Kronecker</a:t>
              </a:r>
              <a:endParaRPr lang="en-US" sz="20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55819-4348-2843-B2F2-81D8C7AFD6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20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30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Lemma for non-MICP Representability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058957"/>
            <a:ext cx="8229600" cy="1408858"/>
          </a:xfrm>
        </p:spPr>
        <p:txBody>
          <a:bodyPr/>
          <a:lstStyle/>
          <a:p>
            <a:r>
              <a:rPr lang="en-US" dirty="0"/>
              <a:t>Obstruction for MICP representability of </a:t>
            </a:r>
            <a:r>
              <a:rPr lang="en-US" sz="2600" i="1" dirty="0">
                <a:latin typeface="Century Schoolbook" charset="0"/>
                <a:ea typeface="Century Schoolbook" charset="0"/>
                <a:cs typeface="Century Schoolbook" charset="0"/>
              </a:rPr>
              <a:t>S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/>
              <a:t>: </a:t>
            </a:r>
          </a:p>
          <a:p>
            <a:endParaRPr lang="en-US" sz="2400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4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714730" y="3893197"/>
            <a:ext cx="5232167" cy="820497"/>
            <a:chOff x="2045490" y="4391909"/>
            <a:chExt cx="5232167" cy="82049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490" y="4391909"/>
              <a:ext cx="2082800" cy="82049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3198" y="4413126"/>
              <a:ext cx="1994459" cy="70451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6194" y="4642585"/>
              <a:ext cx="419100" cy="2540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25" y="4933463"/>
            <a:ext cx="8007949" cy="663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" y="1648751"/>
            <a:ext cx="8016240" cy="695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067" y="5840723"/>
            <a:ext cx="8621863" cy="39234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-227496" y="2467815"/>
            <a:ext cx="9204960" cy="1110843"/>
            <a:chOff x="-227496" y="2467815"/>
            <a:chExt cx="9204960" cy="11108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56599" y="3078507"/>
              <a:ext cx="5055870" cy="500151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-227496" y="2467815"/>
              <a:ext cx="92049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Proof: Assume for contradiction there exists </a:t>
              </a:r>
              <a:r>
                <a:rPr lang="en-US" sz="2800" i="1" dirty="0">
                  <a:solidFill>
                    <a:schemeClr val="accent1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M </a:t>
              </a:r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such that:</a:t>
              </a:r>
              <a:endPara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99FD3F-B471-A444-BCD6-05722AA0FF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21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2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Lemma for non-MICP Representability</a:t>
            </a:r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457200" y="2431070"/>
            <a:ext cx="5852160" cy="429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2600"/>
              </a:buClr>
              <a:buSzPct val="120000"/>
              <a:buFont typeface="ArialUnicodeMS" charset="0"/>
              <a:buChar char="✗"/>
            </a:pPr>
            <a:r>
              <a:rPr lang="en-US" sz="2800" b="1" dirty="0">
                <a:solidFill>
                  <a:srgbClr val="9BBB59"/>
                </a:solidFill>
              </a:rPr>
              <a:t>Spherical shell</a:t>
            </a:r>
          </a:p>
          <a:p>
            <a:pPr>
              <a:buClr>
                <a:srgbClr val="FF2600"/>
              </a:buClr>
              <a:buSzPct val="120000"/>
              <a:buFont typeface="ArialUnicodeMS" charset="0"/>
              <a:buChar char="✗"/>
            </a:pPr>
            <a:endParaRPr lang="en-US" sz="1400" dirty="0">
              <a:solidFill>
                <a:srgbClr val="9BBB59"/>
              </a:solidFill>
            </a:endParaRPr>
          </a:p>
          <a:p>
            <a:pPr>
              <a:buClr>
                <a:srgbClr val="FF2600"/>
              </a:buClr>
              <a:buSzPct val="120000"/>
              <a:buFont typeface="ArialUnicodeMS" charset="0"/>
              <a:buChar char="✗"/>
            </a:pPr>
            <a:r>
              <a:rPr lang="en-US" b="1" dirty="0">
                <a:solidFill>
                  <a:srgbClr val="7030A0"/>
                </a:solidFill>
              </a:rPr>
              <a:t>Set of prime numbers</a:t>
            </a:r>
          </a:p>
          <a:p>
            <a:pPr>
              <a:buClr>
                <a:srgbClr val="FF2600"/>
              </a:buClr>
              <a:buSzPct val="120000"/>
              <a:buFont typeface="ArialUnicodeMS" charset="0"/>
              <a:buChar char="✗"/>
            </a:pPr>
            <a:endParaRPr lang="en-US" sz="800" b="1" dirty="0">
              <a:solidFill>
                <a:srgbClr val="7030A0"/>
              </a:solidFill>
            </a:endParaRPr>
          </a:p>
          <a:p>
            <a:pPr lvl="1"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Arial" charset="0"/>
              <a:buChar char="•"/>
            </a:pPr>
            <a:r>
              <a:rPr lang="en-US" sz="2800" dirty="0"/>
              <a:t>Does have  </a:t>
            </a:r>
            <a:r>
              <a:rPr lang="en-US" sz="2800" b="1" dirty="0">
                <a:solidFill>
                  <a:srgbClr val="7030A0"/>
                </a:solidFill>
              </a:rPr>
              <a:t>non-convex </a:t>
            </a:r>
            <a:r>
              <a:rPr lang="en-US" sz="2800" dirty="0"/>
              <a:t>polynomial MIP</a:t>
            </a:r>
          </a:p>
          <a:p>
            <a:pPr>
              <a:lnSpc>
                <a:spcPct val="200000"/>
              </a:lnSpc>
              <a:buClr>
                <a:srgbClr val="FF2600"/>
              </a:buClr>
              <a:buSzPct val="120000"/>
              <a:buFont typeface="ArialUnicodeMS" charset="0"/>
              <a:buChar char="✗"/>
            </a:pPr>
            <a:r>
              <a:rPr lang="en-US" dirty="0"/>
              <a:t>Set of Matrices of rank at most </a:t>
            </a:r>
            <a:r>
              <a:rPr lang="en-US" i="1" dirty="0">
                <a:latin typeface="Century Schoolbook" charset="0"/>
                <a:ea typeface="Century Schoolbook" charset="0"/>
                <a:cs typeface="Century Schoolbook" charset="0"/>
              </a:rPr>
              <a:t>k</a:t>
            </a:r>
          </a:p>
          <a:p>
            <a:pPr>
              <a:buClr>
                <a:srgbClr val="FF2600"/>
              </a:buClr>
              <a:buSzPct val="120000"/>
              <a:buFont typeface="ArialUnicodeMS" charset="0"/>
              <a:buChar char="✗"/>
            </a:pPr>
            <a:r>
              <a:rPr lang="en-US" dirty="0"/>
              <a:t>Piecewise linear interpolation of </a:t>
            </a:r>
            <a:r>
              <a:rPr lang="en-US" i="1" dirty="0">
                <a:latin typeface="Century Schoolbook" charset="0"/>
                <a:ea typeface="Century Schoolbook" charset="0"/>
                <a:cs typeface="Century Schoolbook" charset="0"/>
              </a:rPr>
              <a:t>x</a:t>
            </a:r>
            <a:r>
              <a:rPr lang="en-US" i="1" baseline="30000" dirty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  <a:r>
              <a:rPr lang="en-US" baseline="30000" dirty="0"/>
              <a:t>  </a:t>
            </a:r>
            <a:r>
              <a:rPr lang="en-US" dirty="0"/>
              <a:t>at all integers </a:t>
            </a:r>
            <a:endParaRPr lang="en-US" sz="2800" dirty="0">
              <a:solidFill>
                <a:srgbClr val="9BBB5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767" y="2502190"/>
            <a:ext cx="3619548" cy="4390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798" y="4322834"/>
            <a:ext cx="2014616" cy="2216078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457200" y="1058957"/>
            <a:ext cx="8229600" cy="1408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Obstruction for MICP representability of </a:t>
            </a:r>
            <a:r>
              <a:rPr lang="en-US" sz="2600" i="1">
                <a:latin typeface="Century Schoolbook" charset="0"/>
                <a:ea typeface="Century Schoolbook" charset="0"/>
                <a:cs typeface="Century Schoolbook" charset="0"/>
              </a:rPr>
              <a:t>S</a:t>
            </a:r>
            <a:r>
              <a:rPr lang="en-US" i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/>
              <a:t>: </a:t>
            </a:r>
          </a:p>
          <a:p>
            <a:endParaRPr lang="en-US" sz="2400" i="1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4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" y="1648751"/>
            <a:ext cx="8016240" cy="695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F84FFD-B7DA-744E-BD62-E416AE738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600" y="2431070"/>
            <a:ext cx="1560200" cy="1560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10504-C87A-0A4C-B4AF-F64C6A7EA5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22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0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829" y="265200"/>
            <a:ext cx="8686800" cy="580821"/>
          </a:xfrm>
          <a:ln>
            <a:noFill/>
          </a:ln>
        </p:spPr>
        <p:txBody>
          <a:bodyPr/>
          <a:lstStyle/>
          <a:p>
            <a:r>
              <a:rPr lang="en-US" dirty="0"/>
              <a:t>MICPR = Convex Sets </a:t>
            </a:r>
            <a:r>
              <a:rPr lang="en-US" dirty="0">
                <a:solidFill>
                  <a:srgbClr val="00B050"/>
                </a:solidFill>
              </a:rPr>
              <a:t>Indexed</a:t>
            </a:r>
            <a:r>
              <a:rPr lang="en-US" dirty="0"/>
              <a:t> by </a:t>
            </a:r>
            <a:r>
              <a:rPr lang="en-US" dirty="0">
                <a:solidFill>
                  <a:srgbClr val="00B050"/>
                </a:solidFill>
              </a:rPr>
              <a:t>Integers in Convex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2FD867-A4A0-974A-928D-AD13305F9078}"/>
              </a:ext>
            </a:extLst>
          </p:cNvPr>
          <p:cNvGrpSpPr/>
          <p:nvPr/>
        </p:nvGrpSpPr>
        <p:grpSpPr>
          <a:xfrm>
            <a:off x="484167" y="1285165"/>
            <a:ext cx="2571549" cy="2296407"/>
            <a:chOff x="297033" y="1186538"/>
            <a:chExt cx="3439369" cy="3428176"/>
          </a:xfrm>
        </p:grpSpPr>
        <p:grpSp>
          <p:nvGrpSpPr>
            <p:cNvPr id="43" name="Group 42"/>
            <p:cNvGrpSpPr/>
            <p:nvPr/>
          </p:nvGrpSpPr>
          <p:grpSpPr>
            <a:xfrm>
              <a:off x="297033" y="1186538"/>
              <a:ext cx="3401208" cy="3428176"/>
              <a:chOff x="256724" y="1188524"/>
              <a:chExt cx="4257180" cy="4610013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856903" y="1244601"/>
                <a:ext cx="3657001" cy="4553936"/>
                <a:chOff x="589882" y="1234440"/>
                <a:chExt cx="4558677" cy="5268065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594925" y="4754418"/>
                  <a:ext cx="4050336" cy="0"/>
                </a:xfrm>
                <a:prstGeom prst="line">
                  <a:avLst/>
                </a:prstGeom>
                <a:ln w="47625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595708" y="3667241"/>
                  <a:ext cx="4050336" cy="0"/>
                </a:xfrm>
                <a:prstGeom prst="line">
                  <a:avLst/>
                </a:prstGeom>
                <a:ln w="47625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02944" y="2572120"/>
                  <a:ext cx="4050336" cy="0"/>
                </a:xfrm>
                <a:prstGeom prst="line">
                  <a:avLst/>
                </a:prstGeom>
                <a:ln w="47625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 flipV="1">
                  <a:off x="602944" y="1234440"/>
                  <a:ext cx="0" cy="4610754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589882" y="5838662"/>
                  <a:ext cx="4198402" cy="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Freeform 21"/>
                <p:cNvSpPr/>
                <p:nvPr/>
              </p:nvSpPr>
              <p:spPr>
                <a:xfrm>
                  <a:off x="762965" y="1316671"/>
                  <a:ext cx="4385594" cy="4352609"/>
                </a:xfrm>
                <a:custGeom>
                  <a:avLst/>
                  <a:gdLst>
                    <a:gd name="connsiteX0" fmla="*/ 1020961 w 3698847"/>
                    <a:gd name="connsiteY0" fmla="*/ 0 h 3010989"/>
                    <a:gd name="connsiteX1" fmla="*/ 145750 w 3698847"/>
                    <a:gd name="connsiteY1" fmla="*/ 3010989 h 3010989"/>
                    <a:gd name="connsiteX2" fmla="*/ 3698847 w 3698847"/>
                    <a:gd name="connsiteY2" fmla="*/ 6532 h 3010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98847" h="3010989">
                      <a:moveTo>
                        <a:pt x="1020961" y="0"/>
                      </a:moveTo>
                      <a:cubicBezTo>
                        <a:pt x="360198" y="1504950"/>
                        <a:pt x="-300564" y="3009900"/>
                        <a:pt x="145750" y="3010989"/>
                      </a:cubicBezTo>
                      <a:cubicBezTo>
                        <a:pt x="592064" y="3012078"/>
                        <a:pt x="2145455" y="1509305"/>
                        <a:pt x="3698847" y="6532"/>
                      </a:cubicBezTo>
                    </a:path>
                  </a:pathLst>
                </a:custGeom>
                <a:gradFill>
                  <a:gsLst>
                    <a:gs pos="38000">
                      <a:schemeClr val="accent1">
                        <a:alpha val="25000"/>
                      </a:schemeClr>
                    </a:gs>
                    <a:gs pos="82000">
                      <a:schemeClr val="accent1">
                        <a:alpha val="10000"/>
                      </a:schemeClr>
                    </a:gs>
                    <a:gs pos="93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1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0"/>
                </a:gradFill>
                <a:ln w="38100">
                  <a:gradFill>
                    <a:gsLst>
                      <a:gs pos="0">
                        <a:schemeClr val="accent1"/>
                      </a:gs>
                      <a:gs pos="82000">
                        <a:schemeClr val="accent1"/>
                      </a:gs>
                      <a:gs pos="9600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6200000" scaled="0"/>
                  </a:gra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836054" y="4723938"/>
                  <a:ext cx="1324850" cy="66578"/>
                </a:xfrm>
                <a:custGeom>
                  <a:avLst/>
                  <a:gdLst>
                    <a:gd name="connsiteX0" fmla="*/ 385354 w 2116183"/>
                    <a:gd name="connsiteY0" fmla="*/ 0 h 757646"/>
                    <a:gd name="connsiteX1" fmla="*/ 0 w 2116183"/>
                    <a:gd name="connsiteY1" fmla="*/ 738052 h 757646"/>
                    <a:gd name="connsiteX2" fmla="*/ 1593668 w 2116183"/>
                    <a:gd name="connsiteY2" fmla="*/ 757646 h 757646"/>
                    <a:gd name="connsiteX3" fmla="*/ 2116183 w 2116183"/>
                    <a:gd name="connsiteY3" fmla="*/ 58783 h 757646"/>
                    <a:gd name="connsiteX4" fmla="*/ 385354 w 2116183"/>
                    <a:gd name="connsiteY4" fmla="*/ 0 h 757646"/>
                    <a:gd name="connsiteX0" fmla="*/ 385354 w 2116183"/>
                    <a:gd name="connsiteY0" fmla="*/ 0 h 738052"/>
                    <a:gd name="connsiteX1" fmla="*/ 0 w 2116183"/>
                    <a:gd name="connsiteY1" fmla="*/ 738052 h 738052"/>
                    <a:gd name="connsiteX2" fmla="*/ 1260565 w 2116183"/>
                    <a:gd name="connsiteY2" fmla="*/ 718458 h 738052"/>
                    <a:gd name="connsiteX3" fmla="*/ 2116183 w 2116183"/>
                    <a:gd name="connsiteY3" fmla="*/ 58783 h 738052"/>
                    <a:gd name="connsiteX4" fmla="*/ 385354 w 2116183"/>
                    <a:gd name="connsiteY4" fmla="*/ 0 h 738052"/>
                    <a:gd name="connsiteX0" fmla="*/ 372291 w 2103120"/>
                    <a:gd name="connsiteY0" fmla="*/ 0 h 731521"/>
                    <a:gd name="connsiteX1" fmla="*/ 0 w 2103120"/>
                    <a:gd name="connsiteY1" fmla="*/ 731521 h 731521"/>
                    <a:gd name="connsiteX2" fmla="*/ 1247502 w 2103120"/>
                    <a:gd name="connsiteY2" fmla="*/ 718458 h 731521"/>
                    <a:gd name="connsiteX3" fmla="*/ 2103120 w 2103120"/>
                    <a:gd name="connsiteY3" fmla="*/ 58783 h 731521"/>
                    <a:gd name="connsiteX4" fmla="*/ 372291 w 2103120"/>
                    <a:gd name="connsiteY4" fmla="*/ 0 h 731521"/>
                    <a:gd name="connsiteX0" fmla="*/ 26126 w 2103120"/>
                    <a:gd name="connsiteY0" fmla="*/ 548640 h 672738"/>
                    <a:gd name="connsiteX1" fmla="*/ 0 w 2103120"/>
                    <a:gd name="connsiteY1" fmla="*/ 672738 h 672738"/>
                    <a:gd name="connsiteX2" fmla="*/ 1247502 w 2103120"/>
                    <a:gd name="connsiteY2" fmla="*/ 659675 h 672738"/>
                    <a:gd name="connsiteX3" fmla="*/ 2103120 w 2103120"/>
                    <a:gd name="connsiteY3" fmla="*/ 0 h 672738"/>
                    <a:gd name="connsiteX4" fmla="*/ 26126 w 2103120"/>
                    <a:gd name="connsiteY4" fmla="*/ 548640 h 672738"/>
                    <a:gd name="connsiteX0" fmla="*/ 26126 w 1338943"/>
                    <a:gd name="connsiteY0" fmla="*/ 0 h 124098"/>
                    <a:gd name="connsiteX1" fmla="*/ 0 w 1338943"/>
                    <a:gd name="connsiteY1" fmla="*/ 124098 h 124098"/>
                    <a:gd name="connsiteX2" fmla="*/ 1247502 w 1338943"/>
                    <a:gd name="connsiteY2" fmla="*/ 111035 h 124098"/>
                    <a:gd name="connsiteX3" fmla="*/ 1338943 w 1338943"/>
                    <a:gd name="connsiteY3" fmla="*/ 6532 h 124098"/>
                    <a:gd name="connsiteX4" fmla="*/ 26126 w 1338943"/>
                    <a:gd name="connsiteY4" fmla="*/ 0 h 124098"/>
                    <a:gd name="connsiteX0" fmla="*/ 26126 w 1345475"/>
                    <a:gd name="connsiteY0" fmla="*/ 6531 h 130629"/>
                    <a:gd name="connsiteX1" fmla="*/ 0 w 1345475"/>
                    <a:gd name="connsiteY1" fmla="*/ 130629 h 130629"/>
                    <a:gd name="connsiteX2" fmla="*/ 1247502 w 1345475"/>
                    <a:gd name="connsiteY2" fmla="*/ 117566 h 130629"/>
                    <a:gd name="connsiteX3" fmla="*/ 1345475 w 1345475"/>
                    <a:gd name="connsiteY3" fmla="*/ 0 h 130629"/>
                    <a:gd name="connsiteX4" fmla="*/ 26126 w 1345475"/>
                    <a:gd name="connsiteY4" fmla="*/ 6531 h 130629"/>
                    <a:gd name="connsiteX0" fmla="*/ 26126 w 1345475"/>
                    <a:gd name="connsiteY0" fmla="*/ 6531 h 130629"/>
                    <a:gd name="connsiteX1" fmla="*/ 0 w 1345475"/>
                    <a:gd name="connsiteY1" fmla="*/ 130629 h 130629"/>
                    <a:gd name="connsiteX2" fmla="*/ 1247502 w 1345475"/>
                    <a:gd name="connsiteY2" fmla="*/ 130628 h 130629"/>
                    <a:gd name="connsiteX3" fmla="*/ 1345475 w 1345475"/>
                    <a:gd name="connsiteY3" fmla="*/ 0 h 130629"/>
                    <a:gd name="connsiteX4" fmla="*/ 26126 w 1345475"/>
                    <a:gd name="connsiteY4" fmla="*/ 6531 h 130629"/>
                    <a:gd name="connsiteX0" fmla="*/ 26126 w 1345475"/>
                    <a:gd name="connsiteY0" fmla="*/ 0 h 124098"/>
                    <a:gd name="connsiteX1" fmla="*/ 0 w 1345475"/>
                    <a:gd name="connsiteY1" fmla="*/ 124098 h 124098"/>
                    <a:gd name="connsiteX2" fmla="*/ 1247502 w 1345475"/>
                    <a:gd name="connsiteY2" fmla="*/ 124097 h 124098"/>
                    <a:gd name="connsiteX3" fmla="*/ 1345475 w 1345475"/>
                    <a:gd name="connsiteY3" fmla="*/ 1 h 124098"/>
                    <a:gd name="connsiteX4" fmla="*/ 26126 w 1345475"/>
                    <a:gd name="connsiteY4" fmla="*/ 0 h 124098"/>
                    <a:gd name="connsiteX0" fmla="*/ 26126 w 1345475"/>
                    <a:gd name="connsiteY0" fmla="*/ 0 h 130853"/>
                    <a:gd name="connsiteX1" fmla="*/ 0 w 1345475"/>
                    <a:gd name="connsiteY1" fmla="*/ 124098 h 130853"/>
                    <a:gd name="connsiteX2" fmla="*/ 1271566 w 1345475"/>
                    <a:gd name="connsiteY2" fmla="*/ 130853 h 130853"/>
                    <a:gd name="connsiteX3" fmla="*/ 1345475 w 1345475"/>
                    <a:gd name="connsiteY3" fmla="*/ 1 h 130853"/>
                    <a:gd name="connsiteX4" fmla="*/ 26126 w 1345475"/>
                    <a:gd name="connsiteY4" fmla="*/ 0 h 130853"/>
                    <a:gd name="connsiteX0" fmla="*/ 26126 w 1345475"/>
                    <a:gd name="connsiteY0" fmla="*/ 0 h 124098"/>
                    <a:gd name="connsiteX1" fmla="*/ 0 w 1345475"/>
                    <a:gd name="connsiteY1" fmla="*/ 124098 h 124098"/>
                    <a:gd name="connsiteX2" fmla="*/ 1264691 w 1345475"/>
                    <a:gd name="connsiteY2" fmla="*/ 117341 h 124098"/>
                    <a:gd name="connsiteX3" fmla="*/ 1345475 w 1345475"/>
                    <a:gd name="connsiteY3" fmla="*/ 1 h 124098"/>
                    <a:gd name="connsiteX4" fmla="*/ 26126 w 1345475"/>
                    <a:gd name="connsiteY4" fmla="*/ 0 h 124098"/>
                    <a:gd name="connsiteX0" fmla="*/ 19251 w 1338600"/>
                    <a:gd name="connsiteY0" fmla="*/ 0 h 130855"/>
                    <a:gd name="connsiteX1" fmla="*/ 0 w 1338600"/>
                    <a:gd name="connsiteY1" fmla="*/ 130855 h 130855"/>
                    <a:gd name="connsiteX2" fmla="*/ 1257816 w 1338600"/>
                    <a:gd name="connsiteY2" fmla="*/ 117341 h 130855"/>
                    <a:gd name="connsiteX3" fmla="*/ 1338600 w 1338600"/>
                    <a:gd name="connsiteY3" fmla="*/ 1 h 130855"/>
                    <a:gd name="connsiteX4" fmla="*/ 19251 w 1338600"/>
                    <a:gd name="connsiteY4" fmla="*/ 0 h 130855"/>
                    <a:gd name="connsiteX0" fmla="*/ 5501 w 1324850"/>
                    <a:gd name="connsiteY0" fmla="*/ 0 h 130855"/>
                    <a:gd name="connsiteX1" fmla="*/ 0 w 1324850"/>
                    <a:gd name="connsiteY1" fmla="*/ 130855 h 130855"/>
                    <a:gd name="connsiteX2" fmla="*/ 1244066 w 1324850"/>
                    <a:gd name="connsiteY2" fmla="*/ 117341 h 130855"/>
                    <a:gd name="connsiteX3" fmla="*/ 1324850 w 1324850"/>
                    <a:gd name="connsiteY3" fmla="*/ 1 h 130855"/>
                    <a:gd name="connsiteX4" fmla="*/ 5501 w 1324850"/>
                    <a:gd name="connsiteY4" fmla="*/ 0 h 130855"/>
                    <a:gd name="connsiteX0" fmla="*/ 15814 w 1335163"/>
                    <a:gd name="connsiteY0" fmla="*/ 0 h 130855"/>
                    <a:gd name="connsiteX1" fmla="*/ 0 w 1335163"/>
                    <a:gd name="connsiteY1" fmla="*/ 130855 h 130855"/>
                    <a:gd name="connsiteX2" fmla="*/ 1254379 w 1335163"/>
                    <a:gd name="connsiteY2" fmla="*/ 117341 h 130855"/>
                    <a:gd name="connsiteX3" fmla="*/ 1335163 w 1335163"/>
                    <a:gd name="connsiteY3" fmla="*/ 1 h 130855"/>
                    <a:gd name="connsiteX4" fmla="*/ 15814 w 1335163"/>
                    <a:gd name="connsiteY4" fmla="*/ 0 h 130855"/>
                    <a:gd name="connsiteX0" fmla="*/ 15814 w 1335163"/>
                    <a:gd name="connsiteY0" fmla="*/ 0 h 130855"/>
                    <a:gd name="connsiteX1" fmla="*/ 0 w 1335163"/>
                    <a:gd name="connsiteY1" fmla="*/ 130855 h 130855"/>
                    <a:gd name="connsiteX2" fmla="*/ 1271567 w 1335163"/>
                    <a:gd name="connsiteY2" fmla="*/ 117341 h 130855"/>
                    <a:gd name="connsiteX3" fmla="*/ 1335163 w 1335163"/>
                    <a:gd name="connsiteY3" fmla="*/ 1 h 130855"/>
                    <a:gd name="connsiteX4" fmla="*/ 15814 w 1335163"/>
                    <a:gd name="connsiteY4" fmla="*/ 0 h 130855"/>
                    <a:gd name="connsiteX0" fmla="*/ 15814 w 1324850"/>
                    <a:gd name="connsiteY0" fmla="*/ 0 h 130855"/>
                    <a:gd name="connsiteX1" fmla="*/ 0 w 1324850"/>
                    <a:gd name="connsiteY1" fmla="*/ 130855 h 130855"/>
                    <a:gd name="connsiteX2" fmla="*/ 1271567 w 1324850"/>
                    <a:gd name="connsiteY2" fmla="*/ 117341 h 130855"/>
                    <a:gd name="connsiteX3" fmla="*/ 1324850 w 1324850"/>
                    <a:gd name="connsiteY3" fmla="*/ 2 h 130855"/>
                    <a:gd name="connsiteX4" fmla="*/ 15814 w 1324850"/>
                    <a:gd name="connsiteY4" fmla="*/ 0 h 130855"/>
                    <a:gd name="connsiteX0" fmla="*/ 15814 w 1324850"/>
                    <a:gd name="connsiteY0" fmla="*/ 0 h 130855"/>
                    <a:gd name="connsiteX1" fmla="*/ 0 w 1324850"/>
                    <a:gd name="connsiteY1" fmla="*/ 130855 h 130855"/>
                    <a:gd name="connsiteX2" fmla="*/ 1264692 w 1324850"/>
                    <a:gd name="connsiteY2" fmla="*/ 124096 h 130855"/>
                    <a:gd name="connsiteX3" fmla="*/ 1324850 w 1324850"/>
                    <a:gd name="connsiteY3" fmla="*/ 2 h 130855"/>
                    <a:gd name="connsiteX4" fmla="*/ 15814 w 1324850"/>
                    <a:gd name="connsiteY4" fmla="*/ 0 h 130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4850" h="130855">
                      <a:moveTo>
                        <a:pt x="15814" y="0"/>
                      </a:moveTo>
                      <a:lnTo>
                        <a:pt x="0" y="130855"/>
                      </a:lnTo>
                      <a:lnTo>
                        <a:pt x="1264692" y="124096"/>
                      </a:lnTo>
                      <a:lnTo>
                        <a:pt x="1324850" y="2"/>
                      </a:lnTo>
                      <a:lnTo>
                        <a:pt x="15814" y="0"/>
                      </a:lnTo>
                      <a:close/>
                    </a:path>
                  </a:pathLst>
                </a:custGeom>
                <a:solidFill>
                  <a:srgbClr val="FF7F68"/>
                </a:solidFill>
                <a:ln w="38100">
                  <a:solidFill>
                    <a:srgbClr val="E46B0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23" name="Freeform 22"/>
                <p:cNvSpPr/>
                <p:nvPr/>
              </p:nvSpPr>
              <p:spPr>
                <a:xfrm>
                  <a:off x="1145813" y="3632789"/>
                  <a:ext cx="2019244" cy="73452"/>
                </a:xfrm>
                <a:custGeom>
                  <a:avLst/>
                  <a:gdLst>
                    <a:gd name="connsiteX0" fmla="*/ 385354 w 2116183"/>
                    <a:gd name="connsiteY0" fmla="*/ 0 h 757646"/>
                    <a:gd name="connsiteX1" fmla="*/ 0 w 2116183"/>
                    <a:gd name="connsiteY1" fmla="*/ 738052 h 757646"/>
                    <a:gd name="connsiteX2" fmla="*/ 1593668 w 2116183"/>
                    <a:gd name="connsiteY2" fmla="*/ 757646 h 757646"/>
                    <a:gd name="connsiteX3" fmla="*/ 2116183 w 2116183"/>
                    <a:gd name="connsiteY3" fmla="*/ 58783 h 757646"/>
                    <a:gd name="connsiteX4" fmla="*/ 385354 w 2116183"/>
                    <a:gd name="connsiteY4" fmla="*/ 0 h 757646"/>
                    <a:gd name="connsiteX0" fmla="*/ 385354 w 2116183"/>
                    <a:gd name="connsiteY0" fmla="*/ 0 h 738052"/>
                    <a:gd name="connsiteX1" fmla="*/ 0 w 2116183"/>
                    <a:gd name="connsiteY1" fmla="*/ 738052 h 738052"/>
                    <a:gd name="connsiteX2" fmla="*/ 1260565 w 2116183"/>
                    <a:gd name="connsiteY2" fmla="*/ 718458 h 738052"/>
                    <a:gd name="connsiteX3" fmla="*/ 2116183 w 2116183"/>
                    <a:gd name="connsiteY3" fmla="*/ 58783 h 738052"/>
                    <a:gd name="connsiteX4" fmla="*/ 385354 w 2116183"/>
                    <a:gd name="connsiteY4" fmla="*/ 0 h 738052"/>
                    <a:gd name="connsiteX0" fmla="*/ 372291 w 2103120"/>
                    <a:gd name="connsiteY0" fmla="*/ 0 h 731521"/>
                    <a:gd name="connsiteX1" fmla="*/ 0 w 2103120"/>
                    <a:gd name="connsiteY1" fmla="*/ 731521 h 731521"/>
                    <a:gd name="connsiteX2" fmla="*/ 1247502 w 2103120"/>
                    <a:gd name="connsiteY2" fmla="*/ 718458 h 731521"/>
                    <a:gd name="connsiteX3" fmla="*/ 2103120 w 2103120"/>
                    <a:gd name="connsiteY3" fmla="*/ 58783 h 731521"/>
                    <a:gd name="connsiteX4" fmla="*/ 372291 w 2103120"/>
                    <a:gd name="connsiteY4" fmla="*/ 0 h 731521"/>
                    <a:gd name="connsiteX0" fmla="*/ 26126 w 2103120"/>
                    <a:gd name="connsiteY0" fmla="*/ 548640 h 672738"/>
                    <a:gd name="connsiteX1" fmla="*/ 0 w 2103120"/>
                    <a:gd name="connsiteY1" fmla="*/ 672738 h 672738"/>
                    <a:gd name="connsiteX2" fmla="*/ 1247502 w 2103120"/>
                    <a:gd name="connsiteY2" fmla="*/ 659675 h 672738"/>
                    <a:gd name="connsiteX3" fmla="*/ 2103120 w 2103120"/>
                    <a:gd name="connsiteY3" fmla="*/ 0 h 672738"/>
                    <a:gd name="connsiteX4" fmla="*/ 26126 w 2103120"/>
                    <a:gd name="connsiteY4" fmla="*/ 548640 h 672738"/>
                    <a:gd name="connsiteX0" fmla="*/ 26126 w 1338943"/>
                    <a:gd name="connsiteY0" fmla="*/ 0 h 124098"/>
                    <a:gd name="connsiteX1" fmla="*/ 0 w 1338943"/>
                    <a:gd name="connsiteY1" fmla="*/ 124098 h 124098"/>
                    <a:gd name="connsiteX2" fmla="*/ 1247502 w 1338943"/>
                    <a:gd name="connsiteY2" fmla="*/ 111035 h 124098"/>
                    <a:gd name="connsiteX3" fmla="*/ 1338943 w 1338943"/>
                    <a:gd name="connsiteY3" fmla="*/ 6532 h 124098"/>
                    <a:gd name="connsiteX4" fmla="*/ 26126 w 1338943"/>
                    <a:gd name="connsiteY4" fmla="*/ 0 h 124098"/>
                    <a:gd name="connsiteX0" fmla="*/ 26126 w 1345475"/>
                    <a:gd name="connsiteY0" fmla="*/ 6531 h 130629"/>
                    <a:gd name="connsiteX1" fmla="*/ 0 w 1345475"/>
                    <a:gd name="connsiteY1" fmla="*/ 130629 h 130629"/>
                    <a:gd name="connsiteX2" fmla="*/ 1247502 w 1345475"/>
                    <a:gd name="connsiteY2" fmla="*/ 117566 h 130629"/>
                    <a:gd name="connsiteX3" fmla="*/ 1345475 w 1345475"/>
                    <a:gd name="connsiteY3" fmla="*/ 0 h 130629"/>
                    <a:gd name="connsiteX4" fmla="*/ 26126 w 1345475"/>
                    <a:gd name="connsiteY4" fmla="*/ 6531 h 130629"/>
                    <a:gd name="connsiteX0" fmla="*/ 26126 w 1345475"/>
                    <a:gd name="connsiteY0" fmla="*/ 6531 h 130629"/>
                    <a:gd name="connsiteX1" fmla="*/ 0 w 1345475"/>
                    <a:gd name="connsiteY1" fmla="*/ 130629 h 130629"/>
                    <a:gd name="connsiteX2" fmla="*/ 1247502 w 1345475"/>
                    <a:gd name="connsiteY2" fmla="*/ 130628 h 130629"/>
                    <a:gd name="connsiteX3" fmla="*/ 1345475 w 1345475"/>
                    <a:gd name="connsiteY3" fmla="*/ 0 h 130629"/>
                    <a:gd name="connsiteX4" fmla="*/ 26126 w 1345475"/>
                    <a:gd name="connsiteY4" fmla="*/ 6531 h 130629"/>
                    <a:gd name="connsiteX0" fmla="*/ 26126 w 1345475"/>
                    <a:gd name="connsiteY0" fmla="*/ 0 h 124098"/>
                    <a:gd name="connsiteX1" fmla="*/ 0 w 1345475"/>
                    <a:gd name="connsiteY1" fmla="*/ 124098 h 124098"/>
                    <a:gd name="connsiteX2" fmla="*/ 1247502 w 1345475"/>
                    <a:gd name="connsiteY2" fmla="*/ 124097 h 124098"/>
                    <a:gd name="connsiteX3" fmla="*/ 1345475 w 1345475"/>
                    <a:gd name="connsiteY3" fmla="*/ 1 h 124098"/>
                    <a:gd name="connsiteX4" fmla="*/ 26126 w 1345475"/>
                    <a:gd name="connsiteY4" fmla="*/ 0 h 124098"/>
                    <a:gd name="connsiteX0" fmla="*/ 26126 w 1345475"/>
                    <a:gd name="connsiteY0" fmla="*/ 0 h 130853"/>
                    <a:gd name="connsiteX1" fmla="*/ 0 w 1345475"/>
                    <a:gd name="connsiteY1" fmla="*/ 124098 h 130853"/>
                    <a:gd name="connsiteX2" fmla="*/ 1271566 w 1345475"/>
                    <a:gd name="connsiteY2" fmla="*/ 130853 h 130853"/>
                    <a:gd name="connsiteX3" fmla="*/ 1345475 w 1345475"/>
                    <a:gd name="connsiteY3" fmla="*/ 1 h 130853"/>
                    <a:gd name="connsiteX4" fmla="*/ 26126 w 1345475"/>
                    <a:gd name="connsiteY4" fmla="*/ 0 h 130853"/>
                    <a:gd name="connsiteX0" fmla="*/ 26126 w 1345475"/>
                    <a:gd name="connsiteY0" fmla="*/ 0 h 124098"/>
                    <a:gd name="connsiteX1" fmla="*/ 0 w 1345475"/>
                    <a:gd name="connsiteY1" fmla="*/ 124098 h 124098"/>
                    <a:gd name="connsiteX2" fmla="*/ 1264691 w 1345475"/>
                    <a:gd name="connsiteY2" fmla="*/ 117341 h 124098"/>
                    <a:gd name="connsiteX3" fmla="*/ 1345475 w 1345475"/>
                    <a:gd name="connsiteY3" fmla="*/ 1 h 124098"/>
                    <a:gd name="connsiteX4" fmla="*/ 26126 w 1345475"/>
                    <a:gd name="connsiteY4" fmla="*/ 0 h 124098"/>
                    <a:gd name="connsiteX0" fmla="*/ 19251 w 1338600"/>
                    <a:gd name="connsiteY0" fmla="*/ 0 h 130855"/>
                    <a:gd name="connsiteX1" fmla="*/ 0 w 1338600"/>
                    <a:gd name="connsiteY1" fmla="*/ 130855 h 130855"/>
                    <a:gd name="connsiteX2" fmla="*/ 1257816 w 1338600"/>
                    <a:gd name="connsiteY2" fmla="*/ 117341 h 130855"/>
                    <a:gd name="connsiteX3" fmla="*/ 1338600 w 1338600"/>
                    <a:gd name="connsiteY3" fmla="*/ 1 h 130855"/>
                    <a:gd name="connsiteX4" fmla="*/ 19251 w 1338600"/>
                    <a:gd name="connsiteY4" fmla="*/ 0 h 130855"/>
                    <a:gd name="connsiteX0" fmla="*/ 5501 w 1324850"/>
                    <a:gd name="connsiteY0" fmla="*/ 0 h 130855"/>
                    <a:gd name="connsiteX1" fmla="*/ 0 w 1324850"/>
                    <a:gd name="connsiteY1" fmla="*/ 130855 h 130855"/>
                    <a:gd name="connsiteX2" fmla="*/ 1244066 w 1324850"/>
                    <a:gd name="connsiteY2" fmla="*/ 117341 h 130855"/>
                    <a:gd name="connsiteX3" fmla="*/ 1324850 w 1324850"/>
                    <a:gd name="connsiteY3" fmla="*/ 1 h 130855"/>
                    <a:gd name="connsiteX4" fmla="*/ 5501 w 1324850"/>
                    <a:gd name="connsiteY4" fmla="*/ 0 h 130855"/>
                    <a:gd name="connsiteX0" fmla="*/ 15814 w 1335163"/>
                    <a:gd name="connsiteY0" fmla="*/ 0 h 130855"/>
                    <a:gd name="connsiteX1" fmla="*/ 0 w 1335163"/>
                    <a:gd name="connsiteY1" fmla="*/ 130855 h 130855"/>
                    <a:gd name="connsiteX2" fmla="*/ 1254379 w 1335163"/>
                    <a:gd name="connsiteY2" fmla="*/ 117341 h 130855"/>
                    <a:gd name="connsiteX3" fmla="*/ 1335163 w 1335163"/>
                    <a:gd name="connsiteY3" fmla="*/ 1 h 130855"/>
                    <a:gd name="connsiteX4" fmla="*/ 15814 w 1335163"/>
                    <a:gd name="connsiteY4" fmla="*/ 0 h 130855"/>
                    <a:gd name="connsiteX0" fmla="*/ 15814 w 1335163"/>
                    <a:gd name="connsiteY0" fmla="*/ 0 h 130855"/>
                    <a:gd name="connsiteX1" fmla="*/ 0 w 1335163"/>
                    <a:gd name="connsiteY1" fmla="*/ 130855 h 130855"/>
                    <a:gd name="connsiteX2" fmla="*/ 1271567 w 1335163"/>
                    <a:gd name="connsiteY2" fmla="*/ 117341 h 130855"/>
                    <a:gd name="connsiteX3" fmla="*/ 1335163 w 1335163"/>
                    <a:gd name="connsiteY3" fmla="*/ 1 h 130855"/>
                    <a:gd name="connsiteX4" fmla="*/ 15814 w 1335163"/>
                    <a:gd name="connsiteY4" fmla="*/ 0 h 130855"/>
                    <a:gd name="connsiteX0" fmla="*/ 15814 w 1324850"/>
                    <a:gd name="connsiteY0" fmla="*/ 0 h 130855"/>
                    <a:gd name="connsiteX1" fmla="*/ 0 w 1324850"/>
                    <a:gd name="connsiteY1" fmla="*/ 130855 h 130855"/>
                    <a:gd name="connsiteX2" fmla="*/ 1271567 w 1324850"/>
                    <a:gd name="connsiteY2" fmla="*/ 117341 h 130855"/>
                    <a:gd name="connsiteX3" fmla="*/ 1324850 w 1324850"/>
                    <a:gd name="connsiteY3" fmla="*/ 2 h 130855"/>
                    <a:gd name="connsiteX4" fmla="*/ 15814 w 1324850"/>
                    <a:gd name="connsiteY4" fmla="*/ 0 h 130855"/>
                    <a:gd name="connsiteX0" fmla="*/ 15814 w 1324850"/>
                    <a:gd name="connsiteY0" fmla="*/ 0 h 130855"/>
                    <a:gd name="connsiteX1" fmla="*/ 0 w 1324850"/>
                    <a:gd name="connsiteY1" fmla="*/ 130855 h 130855"/>
                    <a:gd name="connsiteX2" fmla="*/ 1264692 w 1324850"/>
                    <a:gd name="connsiteY2" fmla="*/ 124096 h 130855"/>
                    <a:gd name="connsiteX3" fmla="*/ 1324850 w 1324850"/>
                    <a:gd name="connsiteY3" fmla="*/ 2 h 130855"/>
                    <a:gd name="connsiteX4" fmla="*/ 15814 w 1324850"/>
                    <a:gd name="connsiteY4" fmla="*/ 0 h 130855"/>
                    <a:gd name="connsiteX0" fmla="*/ 15814 w 1945336"/>
                    <a:gd name="connsiteY0" fmla="*/ 0 h 144365"/>
                    <a:gd name="connsiteX1" fmla="*/ 0 w 1945336"/>
                    <a:gd name="connsiteY1" fmla="*/ 130855 h 144365"/>
                    <a:gd name="connsiteX2" fmla="*/ 1945336 w 1945336"/>
                    <a:gd name="connsiteY2" fmla="*/ 144365 h 144365"/>
                    <a:gd name="connsiteX3" fmla="*/ 1324850 w 1945336"/>
                    <a:gd name="connsiteY3" fmla="*/ 2 h 144365"/>
                    <a:gd name="connsiteX4" fmla="*/ 15814 w 1945336"/>
                    <a:gd name="connsiteY4" fmla="*/ 0 h 144365"/>
                    <a:gd name="connsiteX0" fmla="*/ 15814 w 2015806"/>
                    <a:gd name="connsiteY0" fmla="*/ 0 h 144365"/>
                    <a:gd name="connsiteX1" fmla="*/ 0 w 2015806"/>
                    <a:gd name="connsiteY1" fmla="*/ 130855 h 144365"/>
                    <a:gd name="connsiteX2" fmla="*/ 1945336 w 2015806"/>
                    <a:gd name="connsiteY2" fmla="*/ 144365 h 144365"/>
                    <a:gd name="connsiteX3" fmla="*/ 2015806 w 2015806"/>
                    <a:gd name="connsiteY3" fmla="*/ 6759 h 144365"/>
                    <a:gd name="connsiteX4" fmla="*/ 15814 w 2015806"/>
                    <a:gd name="connsiteY4" fmla="*/ 0 h 144365"/>
                    <a:gd name="connsiteX0" fmla="*/ 22689 w 2015806"/>
                    <a:gd name="connsiteY0" fmla="*/ 0 h 144365"/>
                    <a:gd name="connsiteX1" fmla="*/ 0 w 2015806"/>
                    <a:gd name="connsiteY1" fmla="*/ 130855 h 144365"/>
                    <a:gd name="connsiteX2" fmla="*/ 1945336 w 2015806"/>
                    <a:gd name="connsiteY2" fmla="*/ 144365 h 144365"/>
                    <a:gd name="connsiteX3" fmla="*/ 2015806 w 2015806"/>
                    <a:gd name="connsiteY3" fmla="*/ 6759 h 144365"/>
                    <a:gd name="connsiteX4" fmla="*/ 22689 w 2015806"/>
                    <a:gd name="connsiteY4" fmla="*/ 0 h 144365"/>
                    <a:gd name="connsiteX0" fmla="*/ 26127 w 2019244"/>
                    <a:gd name="connsiteY0" fmla="*/ 0 h 144365"/>
                    <a:gd name="connsiteX1" fmla="*/ 0 w 2019244"/>
                    <a:gd name="connsiteY1" fmla="*/ 130855 h 144365"/>
                    <a:gd name="connsiteX2" fmla="*/ 1948774 w 2019244"/>
                    <a:gd name="connsiteY2" fmla="*/ 144365 h 144365"/>
                    <a:gd name="connsiteX3" fmla="*/ 2019244 w 2019244"/>
                    <a:gd name="connsiteY3" fmla="*/ 6759 h 144365"/>
                    <a:gd name="connsiteX4" fmla="*/ 26127 w 2019244"/>
                    <a:gd name="connsiteY4" fmla="*/ 0 h 144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9244" h="144365">
                      <a:moveTo>
                        <a:pt x="26127" y="0"/>
                      </a:moveTo>
                      <a:lnTo>
                        <a:pt x="0" y="130855"/>
                      </a:lnTo>
                      <a:lnTo>
                        <a:pt x="1948774" y="144365"/>
                      </a:lnTo>
                      <a:lnTo>
                        <a:pt x="2019244" y="6759"/>
                      </a:lnTo>
                      <a:lnTo>
                        <a:pt x="26127" y="0"/>
                      </a:lnTo>
                      <a:close/>
                    </a:path>
                  </a:pathLst>
                </a:custGeom>
                <a:solidFill>
                  <a:srgbClr val="FFBD62"/>
                </a:solidFill>
                <a:ln w="38100">
                  <a:solidFill>
                    <a:srgbClr val="E46B0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24" name="Freeform 23"/>
                <p:cNvSpPr/>
                <p:nvPr/>
              </p:nvSpPr>
              <p:spPr>
                <a:xfrm>
                  <a:off x="1506945" y="2541640"/>
                  <a:ext cx="2607072" cy="76890"/>
                </a:xfrm>
                <a:custGeom>
                  <a:avLst/>
                  <a:gdLst>
                    <a:gd name="connsiteX0" fmla="*/ 385354 w 2116183"/>
                    <a:gd name="connsiteY0" fmla="*/ 0 h 757646"/>
                    <a:gd name="connsiteX1" fmla="*/ 0 w 2116183"/>
                    <a:gd name="connsiteY1" fmla="*/ 738052 h 757646"/>
                    <a:gd name="connsiteX2" fmla="*/ 1593668 w 2116183"/>
                    <a:gd name="connsiteY2" fmla="*/ 757646 h 757646"/>
                    <a:gd name="connsiteX3" fmla="*/ 2116183 w 2116183"/>
                    <a:gd name="connsiteY3" fmla="*/ 58783 h 757646"/>
                    <a:gd name="connsiteX4" fmla="*/ 385354 w 2116183"/>
                    <a:gd name="connsiteY4" fmla="*/ 0 h 757646"/>
                    <a:gd name="connsiteX0" fmla="*/ 385354 w 2116183"/>
                    <a:gd name="connsiteY0" fmla="*/ 0 h 738052"/>
                    <a:gd name="connsiteX1" fmla="*/ 0 w 2116183"/>
                    <a:gd name="connsiteY1" fmla="*/ 738052 h 738052"/>
                    <a:gd name="connsiteX2" fmla="*/ 1260565 w 2116183"/>
                    <a:gd name="connsiteY2" fmla="*/ 718458 h 738052"/>
                    <a:gd name="connsiteX3" fmla="*/ 2116183 w 2116183"/>
                    <a:gd name="connsiteY3" fmla="*/ 58783 h 738052"/>
                    <a:gd name="connsiteX4" fmla="*/ 385354 w 2116183"/>
                    <a:gd name="connsiteY4" fmla="*/ 0 h 738052"/>
                    <a:gd name="connsiteX0" fmla="*/ 372291 w 2103120"/>
                    <a:gd name="connsiteY0" fmla="*/ 0 h 731521"/>
                    <a:gd name="connsiteX1" fmla="*/ 0 w 2103120"/>
                    <a:gd name="connsiteY1" fmla="*/ 731521 h 731521"/>
                    <a:gd name="connsiteX2" fmla="*/ 1247502 w 2103120"/>
                    <a:gd name="connsiteY2" fmla="*/ 718458 h 731521"/>
                    <a:gd name="connsiteX3" fmla="*/ 2103120 w 2103120"/>
                    <a:gd name="connsiteY3" fmla="*/ 58783 h 731521"/>
                    <a:gd name="connsiteX4" fmla="*/ 372291 w 2103120"/>
                    <a:gd name="connsiteY4" fmla="*/ 0 h 731521"/>
                    <a:gd name="connsiteX0" fmla="*/ 26126 w 2103120"/>
                    <a:gd name="connsiteY0" fmla="*/ 548640 h 672738"/>
                    <a:gd name="connsiteX1" fmla="*/ 0 w 2103120"/>
                    <a:gd name="connsiteY1" fmla="*/ 672738 h 672738"/>
                    <a:gd name="connsiteX2" fmla="*/ 1247502 w 2103120"/>
                    <a:gd name="connsiteY2" fmla="*/ 659675 h 672738"/>
                    <a:gd name="connsiteX3" fmla="*/ 2103120 w 2103120"/>
                    <a:gd name="connsiteY3" fmla="*/ 0 h 672738"/>
                    <a:gd name="connsiteX4" fmla="*/ 26126 w 2103120"/>
                    <a:gd name="connsiteY4" fmla="*/ 548640 h 672738"/>
                    <a:gd name="connsiteX0" fmla="*/ 26126 w 1338943"/>
                    <a:gd name="connsiteY0" fmla="*/ 0 h 124098"/>
                    <a:gd name="connsiteX1" fmla="*/ 0 w 1338943"/>
                    <a:gd name="connsiteY1" fmla="*/ 124098 h 124098"/>
                    <a:gd name="connsiteX2" fmla="*/ 1247502 w 1338943"/>
                    <a:gd name="connsiteY2" fmla="*/ 111035 h 124098"/>
                    <a:gd name="connsiteX3" fmla="*/ 1338943 w 1338943"/>
                    <a:gd name="connsiteY3" fmla="*/ 6532 h 124098"/>
                    <a:gd name="connsiteX4" fmla="*/ 26126 w 1338943"/>
                    <a:gd name="connsiteY4" fmla="*/ 0 h 124098"/>
                    <a:gd name="connsiteX0" fmla="*/ 26126 w 1345475"/>
                    <a:gd name="connsiteY0" fmla="*/ 6531 h 130629"/>
                    <a:gd name="connsiteX1" fmla="*/ 0 w 1345475"/>
                    <a:gd name="connsiteY1" fmla="*/ 130629 h 130629"/>
                    <a:gd name="connsiteX2" fmla="*/ 1247502 w 1345475"/>
                    <a:gd name="connsiteY2" fmla="*/ 117566 h 130629"/>
                    <a:gd name="connsiteX3" fmla="*/ 1345475 w 1345475"/>
                    <a:gd name="connsiteY3" fmla="*/ 0 h 130629"/>
                    <a:gd name="connsiteX4" fmla="*/ 26126 w 1345475"/>
                    <a:gd name="connsiteY4" fmla="*/ 6531 h 130629"/>
                    <a:gd name="connsiteX0" fmla="*/ 26126 w 1345475"/>
                    <a:gd name="connsiteY0" fmla="*/ 6531 h 130629"/>
                    <a:gd name="connsiteX1" fmla="*/ 0 w 1345475"/>
                    <a:gd name="connsiteY1" fmla="*/ 130629 h 130629"/>
                    <a:gd name="connsiteX2" fmla="*/ 1247502 w 1345475"/>
                    <a:gd name="connsiteY2" fmla="*/ 130628 h 130629"/>
                    <a:gd name="connsiteX3" fmla="*/ 1345475 w 1345475"/>
                    <a:gd name="connsiteY3" fmla="*/ 0 h 130629"/>
                    <a:gd name="connsiteX4" fmla="*/ 26126 w 1345475"/>
                    <a:gd name="connsiteY4" fmla="*/ 6531 h 130629"/>
                    <a:gd name="connsiteX0" fmla="*/ 26126 w 1345475"/>
                    <a:gd name="connsiteY0" fmla="*/ 0 h 124098"/>
                    <a:gd name="connsiteX1" fmla="*/ 0 w 1345475"/>
                    <a:gd name="connsiteY1" fmla="*/ 124098 h 124098"/>
                    <a:gd name="connsiteX2" fmla="*/ 1247502 w 1345475"/>
                    <a:gd name="connsiteY2" fmla="*/ 124097 h 124098"/>
                    <a:gd name="connsiteX3" fmla="*/ 1345475 w 1345475"/>
                    <a:gd name="connsiteY3" fmla="*/ 1 h 124098"/>
                    <a:gd name="connsiteX4" fmla="*/ 26126 w 1345475"/>
                    <a:gd name="connsiteY4" fmla="*/ 0 h 124098"/>
                    <a:gd name="connsiteX0" fmla="*/ 26126 w 1345475"/>
                    <a:gd name="connsiteY0" fmla="*/ 0 h 130853"/>
                    <a:gd name="connsiteX1" fmla="*/ 0 w 1345475"/>
                    <a:gd name="connsiteY1" fmla="*/ 124098 h 130853"/>
                    <a:gd name="connsiteX2" fmla="*/ 1271566 w 1345475"/>
                    <a:gd name="connsiteY2" fmla="*/ 130853 h 130853"/>
                    <a:gd name="connsiteX3" fmla="*/ 1345475 w 1345475"/>
                    <a:gd name="connsiteY3" fmla="*/ 1 h 130853"/>
                    <a:gd name="connsiteX4" fmla="*/ 26126 w 1345475"/>
                    <a:gd name="connsiteY4" fmla="*/ 0 h 130853"/>
                    <a:gd name="connsiteX0" fmla="*/ 26126 w 1345475"/>
                    <a:gd name="connsiteY0" fmla="*/ 0 h 124098"/>
                    <a:gd name="connsiteX1" fmla="*/ 0 w 1345475"/>
                    <a:gd name="connsiteY1" fmla="*/ 124098 h 124098"/>
                    <a:gd name="connsiteX2" fmla="*/ 1264691 w 1345475"/>
                    <a:gd name="connsiteY2" fmla="*/ 117341 h 124098"/>
                    <a:gd name="connsiteX3" fmla="*/ 1345475 w 1345475"/>
                    <a:gd name="connsiteY3" fmla="*/ 1 h 124098"/>
                    <a:gd name="connsiteX4" fmla="*/ 26126 w 1345475"/>
                    <a:gd name="connsiteY4" fmla="*/ 0 h 124098"/>
                    <a:gd name="connsiteX0" fmla="*/ 19251 w 1338600"/>
                    <a:gd name="connsiteY0" fmla="*/ 0 h 130855"/>
                    <a:gd name="connsiteX1" fmla="*/ 0 w 1338600"/>
                    <a:gd name="connsiteY1" fmla="*/ 130855 h 130855"/>
                    <a:gd name="connsiteX2" fmla="*/ 1257816 w 1338600"/>
                    <a:gd name="connsiteY2" fmla="*/ 117341 h 130855"/>
                    <a:gd name="connsiteX3" fmla="*/ 1338600 w 1338600"/>
                    <a:gd name="connsiteY3" fmla="*/ 1 h 130855"/>
                    <a:gd name="connsiteX4" fmla="*/ 19251 w 1338600"/>
                    <a:gd name="connsiteY4" fmla="*/ 0 h 130855"/>
                    <a:gd name="connsiteX0" fmla="*/ 5501 w 1324850"/>
                    <a:gd name="connsiteY0" fmla="*/ 0 h 130855"/>
                    <a:gd name="connsiteX1" fmla="*/ 0 w 1324850"/>
                    <a:gd name="connsiteY1" fmla="*/ 130855 h 130855"/>
                    <a:gd name="connsiteX2" fmla="*/ 1244066 w 1324850"/>
                    <a:gd name="connsiteY2" fmla="*/ 117341 h 130855"/>
                    <a:gd name="connsiteX3" fmla="*/ 1324850 w 1324850"/>
                    <a:gd name="connsiteY3" fmla="*/ 1 h 130855"/>
                    <a:gd name="connsiteX4" fmla="*/ 5501 w 1324850"/>
                    <a:gd name="connsiteY4" fmla="*/ 0 h 130855"/>
                    <a:gd name="connsiteX0" fmla="*/ 15814 w 1335163"/>
                    <a:gd name="connsiteY0" fmla="*/ 0 h 130855"/>
                    <a:gd name="connsiteX1" fmla="*/ 0 w 1335163"/>
                    <a:gd name="connsiteY1" fmla="*/ 130855 h 130855"/>
                    <a:gd name="connsiteX2" fmla="*/ 1254379 w 1335163"/>
                    <a:gd name="connsiteY2" fmla="*/ 117341 h 130855"/>
                    <a:gd name="connsiteX3" fmla="*/ 1335163 w 1335163"/>
                    <a:gd name="connsiteY3" fmla="*/ 1 h 130855"/>
                    <a:gd name="connsiteX4" fmla="*/ 15814 w 1335163"/>
                    <a:gd name="connsiteY4" fmla="*/ 0 h 130855"/>
                    <a:gd name="connsiteX0" fmla="*/ 15814 w 1335163"/>
                    <a:gd name="connsiteY0" fmla="*/ 0 h 130855"/>
                    <a:gd name="connsiteX1" fmla="*/ 0 w 1335163"/>
                    <a:gd name="connsiteY1" fmla="*/ 130855 h 130855"/>
                    <a:gd name="connsiteX2" fmla="*/ 1271567 w 1335163"/>
                    <a:gd name="connsiteY2" fmla="*/ 117341 h 130855"/>
                    <a:gd name="connsiteX3" fmla="*/ 1335163 w 1335163"/>
                    <a:gd name="connsiteY3" fmla="*/ 1 h 130855"/>
                    <a:gd name="connsiteX4" fmla="*/ 15814 w 1335163"/>
                    <a:gd name="connsiteY4" fmla="*/ 0 h 130855"/>
                    <a:gd name="connsiteX0" fmla="*/ 15814 w 1324850"/>
                    <a:gd name="connsiteY0" fmla="*/ 0 h 130855"/>
                    <a:gd name="connsiteX1" fmla="*/ 0 w 1324850"/>
                    <a:gd name="connsiteY1" fmla="*/ 130855 h 130855"/>
                    <a:gd name="connsiteX2" fmla="*/ 1271567 w 1324850"/>
                    <a:gd name="connsiteY2" fmla="*/ 117341 h 130855"/>
                    <a:gd name="connsiteX3" fmla="*/ 1324850 w 1324850"/>
                    <a:gd name="connsiteY3" fmla="*/ 2 h 130855"/>
                    <a:gd name="connsiteX4" fmla="*/ 15814 w 1324850"/>
                    <a:gd name="connsiteY4" fmla="*/ 0 h 130855"/>
                    <a:gd name="connsiteX0" fmla="*/ 15814 w 1324850"/>
                    <a:gd name="connsiteY0" fmla="*/ 0 h 130855"/>
                    <a:gd name="connsiteX1" fmla="*/ 0 w 1324850"/>
                    <a:gd name="connsiteY1" fmla="*/ 130855 h 130855"/>
                    <a:gd name="connsiteX2" fmla="*/ 1264692 w 1324850"/>
                    <a:gd name="connsiteY2" fmla="*/ 124096 h 130855"/>
                    <a:gd name="connsiteX3" fmla="*/ 1324850 w 1324850"/>
                    <a:gd name="connsiteY3" fmla="*/ 2 h 130855"/>
                    <a:gd name="connsiteX4" fmla="*/ 15814 w 1324850"/>
                    <a:gd name="connsiteY4" fmla="*/ 0 h 130855"/>
                    <a:gd name="connsiteX0" fmla="*/ 15814 w 1945336"/>
                    <a:gd name="connsiteY0" fmla="*/ 0 h 144365"/>
                    <a:gd name="connsiteX1" fmla="*/ 0 w 1945336"/>
                    <a:gd name="connsiteY1" fmla="*/ 130855 h 144365"/>
                    <a:gd name="connsiteX2" fmla="*/ 1945336 w 1945336"/>
                    <a:gd name="connsiteY2" fmla="*/ 144365 h 144365"/>
                    <a:gd name="connsiteX3" fmla="*/ 1324850 w 1945336"/>
                    <a:gd name="connsiteY3" fmla="*/ 2 h 144365"/>
                    <a:gd name="connsiteX4" fmla="*/ 15814 w 1945336"/>
                    <a:gd name="connsiteY4" fmla="*/ 0 h 144365"/>
                    <a:gd name="connsiteX0" fmla="*/ 15814 w 2015806"/>
                    <a:gd name="connsiteY0" fmla="*/ 0 h 144365"/>
                    <a:gd name="connsiteX1" fmla="*/ 0 w 2015806"/>
                    <a:gd name="connsiteY1" fmla="*/ 130855 h 144365"/>
                    <a:gd name="connsiteX2" fmla="*/ 1945336 w 2015806"/>
                    <a:gd name="connsiteY2" fmla="*/ 144365 h 144365"/>
                    <a:gd name="connsiteX3" fmla="*/ 2015806 w 2015806"/>
                    <a:gd name="connsiteY3" fmla="*/ 6759 h 144365"/>
                    <a:gd name="connsiteX4" fmla="*/ 15814 w 2015806"/>
                    <a:gd name="connsiteY4" fmla="*/ 0 h 144365"/>
                    <a:gd name="connsiteX0" fmla="*/ 22689 w 2015806"/>
                    <a:gd name="connsiteY0" fmla="*/ 0 h 144365"/>
                    <a:gd name="connsiteX1" fmla="*/ 0 w 2015806"/>
                    <a:gd name="connsiteY1" fmla="*/ 130855 h 144365"/>
                    <a:gd name="connsiteX2" fmla="*/ 1945336 w 2015806"/>
                    <a:gd name="connsiteY2" fmla="*/ 144365 h 144365"/>
                    <a:gd name="connsiteX3" fmla="*/ 2015806 w 2015806"/>
                    <a:gd name="connsiteY3" fmla="*/ 6759 h 144365"/>
                    <a:gd name="connsiteX4" fmla="*/ 22689 w 2015806"/>
                    <a:gd name="connsiteY4" fmla="*/ 0 h 144365"/>
                    <a:gd name="connsiteX0" fmla="*/ 26127 w 2019244"/>
                    <a:gd name="connsiteY0" fmla="*/ 0 h 144365"/>
                    <a:gd name="connsiteX1" fmla="*/ 0 w 2019244"/>
                    <a:gd name="connsiteY1" fmla="*/ 130855 h 144365"/>
                    <a:gd name="connsiteX2" fmla="*/ 1948774 w 2019244"/>
                    <a:gd name="connsiteY2" fmla="*/ 144365 h 144365"/>
                    <a:gd name="connsiteX3" fmla="*/ 2019244 w 2019244"/>
                    <a:gd name="connsiteY3" fmla="*/ 6759 h 144365"/>
                    <a:gd name="connsiteX4" fmla="*/ 26127 w 2019244"/>
                    <a:gd name="connsiteY4" fmla="*/ 0 h 144365"/>
                    <a:gd name="connsiteX0" fmla="*/ 26127 w 2607072"/>
                    <a:gd name="connsiteY0" fmla="*/ 0 h 144365"/>
                    <a:gd name="connsiteX1" fmla="*/ 0 w 2607072"/>
                    <a:gd name="connsiteY1" fmla="*/ 130855 h 144365"/>
                    <a:gd name="connsiteX2" fmla="*/ 1948774 w 2607072"/>
                    <a:gd name="connsiteY2" fmla="*/ 144365 h 144365"/>
                    <a:gd name="connsiteX3" fmla="*/ 2607072 w 2607072"/>
                    <a:gd name="connsiteY3" fmla="*/ 13514 h 144365"/>
                    <a:gd name="connsiteX4" fmla="*/ 26127 w 2607072"/>
                    <a:gd name="connsiteY4" fmla="*/ 0 h 144365"/>
                    <a:gd name="connsiteX0" fmla="*/ 26127 w 2607072"/>
                    <a:gd name="connsiteY0" fmla="*/ 0 h 151122"/>
                    <a:gd name="connsiteX1" fmla="*/ 0 w 2607072"/>
                    <a:gd name="connsiteY1" fmla="*/ 130855 h 151122"/>
                    <a:gd name="connsiteX2" fmla="*/ 2540040 w 2607072"/>
                    <a:gd name="connsiteY2" fmla="*/ 151122 h 151122"/>
                    <a:gd name="connsiteX3" fmla="*/ 2607072 w 2607072"/>
                    <a:gd name="connsiteY3" fmla="*/ 13514 h 151122"/>
                    <a:gd name="connsiteX4" fmla="*/ 26127 w 2607072"/>
                    <a:gd name="connsiteY4" fmla="*/ 0 h 151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07072" h="151122">
                      <a:moveTo>
                        <a:pt x="26127" y="0"/>
                      </a:moveTo>
                      <a:lnTo>
                        <a:pt x="0" y="130855"/>
                      </a:lnTo>
                      <a:lnTo>
                        <a:pt x="2540040" y="151122"/>
                      </a:lnTo>
                      <a:lnTo>
                        <a:pt x="2607072" y="13514"/>
                      </a:lnTo>
                      <a:lnTo>
                        <a:pt x="26127" y="0"/>
                      </a:lnTo>
                      <a:close/>
                    </a:path>
                  </a:pathLst>
                </a:custGeom>
                <a:solidFill>
                  <a:srgbClr val="976EB6"/>
                </a:solidFill>
                <a:ln w="38100">
                  <a:solidFill>
                    <a:srgbClr val="E46B0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836055" y="5972360"/>
                  <a:ext cx="1324850" cy="91440"/>
                </a:xfrm>
                <a:prstGeom prst="rect">
                  <a:avLst/>
                </a:prstGeom>
                <a:solidFill>
                  <a:srgbClr val="FF2600"/>
                </a:solidFill>
                <a:ln w="3810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1145813" y="6191018"/>
                  <a:ext cx="2019244" cy="91440"/>
                </a:xfrm>
                <a:prstGeom prst="rect">
                  <a:avLst/>
                </a:prstGeom>
                <a:solidFill>
                  <a:srgbClr val="AB7942"/>
                </a:solidFill>
                <a:ln w="3810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1506945" y="6411065"/>
                  <a:ext cx="2607072" cy="91440"/>
                </a:xfrm>
                <a:prstGeom prst="rect">
                  <a:avLst/>
                </a:prstGeom>
                <a:solidFill>
                  <a:srgbClr val="7030A0"/>
                </a:solidFill>
                <a:ln w="3810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256724" y="3784127"/>
                <a:ext cx="670561" cy="1050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61008" y="2813692"/>
                <a:ext cx="670561" cy="1050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2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61008" y="1838708"/>
                <a:ext cx="670561" cy="1050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3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57200" y="4910843"/>
                <a:ext cx="670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0</a:t>
                </a: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2224" y="1188524"/>
                <a:ext cx="269824" cy="269825"/>
              </a:xfrm>
              <a:prstGeom prst="rect">
                <a:avLst/>
              </a:prstGeom>
            </p:spPr>
          </p:pic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3979" y="3789368"/>
              <a:ext cx="1402423" cy="336946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98176B3-2584-B24D-984A-07FDC89C9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694" y="2600484"/>
            <a:ext cx="4908494" cy="516684"/>
          </a:xfrm>
          <a:prstGeom prst="rect">
            <a:avLst/>
          </a:prstGeom>
        </p:spPr>
      </p:pic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80AB26FA-3A26-5C43-91BA-0FBE2E07EAF7}"/>
              </a:ext>
            </a:extLst>
          </p:cNvPr>
          <p:cNvSpPr txBox="1">
            <a:spLocks/>
          </p:cNvSpPr>
          <p:nvPr/>
        </p:nvSpPr>
        <p:spPr>
          <a:xfrm>
            <a:off x="175423" y="3677988"/>
            <a:ext cx="8791206" cy="169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rational polyhedral </a:t>
            </a:r>
            <a:r>
              <a:rPr lang="en-US" i="1" dirty="0">
                <a:solidFill>
                  <a:schemeClr val="accent1"/>
                </a:solidFill>
                <a:latin typeface="Century Schoolbook" panose="02040604050505020304" pitchFamily="18" charset="0"/>
              </a:rPr>
              <a:t>M</a:t>
            </a:r>
            <a:r>
              <a:rPr lang="en-US" dirty="0"/>
              <a:t> (</a:t>
            </a:r>
            <a:r>
              <a:rPr lang="en-US" dirty="0" err="1"/>
              <a:t>Jeroslow</a:t>
            </a:r>
            <a:r>
              <a:rPr lang="en-US" dirty="0"/>
              <a:t> and Lowe </a:t>
            </a:r>
            <a:r>
              <a:rPr lang="mr-IN" dirty="0"/>
              <a:t>’</a:t>
            </a:r>
            <a:r>
              <a:rPr lang="en-US" dirty="0"/>
              <a:t>84):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1628FC2-BD9D-4C4C-92C6-0F826D43F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083" y="4413316"/>
            <a:ext cx="7195820" cy="825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F69210-9F67-8945-BF2E-F12EC6096F7B}"/>
              </a:ext>
            </a:extLst>
          </p:cNvPr>
          <p:cNvSpPr/>
          <p:nvPr/>
        </p:nvSpPr>
        <p:spPr>
          <a:xfrm>
            <a:off x="289767" y="5491985"/>
            <a:ext cx="42035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E46B09"/>
                </a:solidFill>
              </a:rPr>
              <a:t>1: Rational </a:t>
            </a:r>
            <a:r>
              <a:rPr lang="en-US" sz="2800" u="sng" dirty="0" err="1">
                <a:solidFill>
                  <a:srgbClr val="E46B09"/>
                </a:solidFill>
              </a:rPr>
              <a:t>polyhedra</a:t>
            </a:r>
            <a:r>
              <a:rPr lang="en-US" sz="2800" dirty="0">
                <a:solidFill>
                  <a:srgbClr val="E46B09"/>
                </a:solidFill>
              </a:rPr>
              <a:t> with  </a:t>
            </a:r>
          </a:p>
          <a:p>
            <a:r>
              <a:rPr lang="en-US" sz="2800" dirty="0">
                <a:solidFill>
                  <a:srgbClr val="E46B09"/>
                </a:solidFill>
              </a:rPr>
              <a:t>     the </a:t>
            </a:r>
            <a:r>
              <a:rPr lang="en-US" sz="2800" u="sng" dirty="0">
                <a:solidFill>
                  <a:srgbClr val="E46B09"/>
                </a:solidFill>
              </a:rPr>
              <a:t>same recession cone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FDA8F-72EB-A643-833C-592A831E8CA6}"/>
              </a:ext>
            </a:extLst>
          </p:cNvPr>
          <p:cNvSpPr/>
          <p:nvPr/>
        </p:nvSpPr>
        <p:spPr>
          <a:xfrm>
            <a:off x="4493347" y="5476945"/>
            <a:ext cx="43770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solidFill>
                  <a:srgbClr val="00B050"/>
                </a:solidFill>
              </a:rPr>
              <a:t>2:     </a:t>
            </a:r>
            <a:r>
              <a:rPr lang="en-US" sz="2800" u="sng" dirty="0">
                <a:solidFill>
                  <a:srgbClr val="00B050"/>
                </a:solidFill>
              </a:rPr>
              <a:t>Finite</a:t>
            </a:r>
            <a:r>
              <a:rPr lang="en-US" sz="2800" dirty="0">
                <a:solidFill>
                  <a:srgbClr val="00B050"/>
                </a:solidFill>
              </a:rPr>
              <a:t> # of </a:t>
            </a:r>
            <a:r>
              <a:rPr lang="en-US" sz="2800" u="sng" dirty="0">
                <a:solidFill>
                  <a:srgbClr val="00B050"/>
                </a:solidFill>
              </a:rPr>
              <a:t>shapes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</a:p>
          <a:p>
            <a:pPr lvl="1"/>
            <a:r>
              <a:rPr lang="en-US" sz="2800" dirty="0">
                <a:solidFill>
                  <a:srgbClr val="00B050"/>
                </a:solidFill>
              </a:rPr>
              <a:t>     + </a:t>
            </a:r>
            <a:r>
              <a:rPr lang="en-US" sz="2800" u="sng" dirty="0">
                <a:solidFill>
                  <a:srgbClr val="00B050"/>
                </a:solidFill>
              </a:rPr>
              <a:t>periodic</a:t>
            </a:r>
            <a:r>
              <a:rPr lang="en-US" sz="2800" dirty="0">
                <a:solidFill>
                  <a:srgbClr val="00B050"/>
                </a:solidFill>
              </a:rPr>
              <a:t> translations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E7CC973-F865-1242-BF51-3530A7FF3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630" y="1214829"/>
            <a:ext cx="5030946" cy="12351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72913B-67C0-C741-8F42-5CB3C536C2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23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2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829" y="265200"/>
            <a:ext cx="8686800" cy="580821"/>
          </a:xfrm>
          <a:ln>
            <a:noFill/>
          </a:ln>
        </p:spPr>
        <p:txBody>
          <a:bodyPr/>
          <a:lstStyle/>
          <a:p>
            <a:r>
              <a:rPr lang="en-US" dirty="0"/>
              <a:t>MICPR = </a:t>
            </a:r>
            <a:r>
              <a:rPr lang="en-US" dirty="0">
                <a:solidFill>
                  <a:schemeClr val="accent2"/>
                </a:solidFill>
              </a:rPr>
              <a:t>Convex Sets </a:t>
            </a:r>
            <a:r>
              <a:rPr lang="en-US" dirty="0">
                <a:solidFill>
                  <a:srgbClr val="00B050"/>
                </a:solidFill>
              </a:rPr>
              <a:t>Indexed</a:t>
            </a:r>
            <a:r>
              <a:rPr lang="en-US" dirty="0"/>
              <a:t> by </a:t>
            </a:r>
            <a:r>
              <a:rPr lang="en-US" dirty="0">
                <a:solidFill>
                  <a:srgbClr val="00B050"/>
                </a:solidFill>
              </a:rPr>
              <a:t>Integers in Convex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2FD867-A4A0-974A-928D-AD13305F9078}"/>
              </a:ext>
            </a:extLst>
          </p:cNvPr>
          <p:cNvGrpSpPr/>
          <p:nvPr/>
        </p:nvGrpSpPr>
        <p:grpSpPr>
          <a:xfrm>
            <a:off x="484167" y="1285165"/>
            <a:ext cx="2571549" cy="2296407"/>
            <a:chOff x="297033" y="1186538"/>
            <a:chExt cx="3439369" cy="3428176"/>
          </a:xfrm>
        </p:grpSpPr>
        <p:grpSp>
          <p:nvGrpSpPr>
            <p:cNvPr id="43" name="Group 42"/>
            <p:cNvGrpSpPr/>
            <p:nvPr/>
          </p:nvGrpSpPr>
          <p:grpSpPr>
            <a:xfrm>
              <a:off x="297033" y="1186538"/>
              <a:ext cx="3401208" cy="3428176"/>
              <a:chOff x="256724" y="1188524"/>
              <a:chExt cx="4257180" cy="4610013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856903" y="1244601"/>
                <a:ext cx="3657001" cy="4553936"/>
                <a:chOff x="589882" y="1234440"/>
                <a:chExt cx="4558677" cy="5268065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594925" y="4754418"/>
                  <a:ext cx="4050336" cy="0"/>
                </a:xfrm>
                <a:prstGeom prst="line">
                  <a:avLst/>
                </a:prstGeom>
                <a:ln w="47625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595708" y="3667241"/>
                  <a:ext cx="4050336" cy="0"/>
                </a:xfrm>
                <a:prstGeom prst="line">
                  <a:avLst/>
                </a:prstGeom>
                <a:ln w="47625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02944" y="2572120"/>
                  <a:ext cx="4050336" cy="0"/>
                </a:xfrm>
                <a:prstGeom prst="line">
                  <a:avLst/>
                </a:prstGeom>
                <a:ln w="47625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 flipV="1">
                  <a:off x="602944" y="1234440"/>
                  <a:ext cx="0" cy="4610754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589882" y="5838662"/>
                  <a:ext cx="4198402" cy="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Freeform 21"/>
                <p:cNvSpPr/>
                <p:nvPr/>
              </p:nvSpPr>
              <p:spPr>
                <a:xfrm>
                  <a:off x="762965" y="1316671"/>
                  <a:ext cx="4385594" cy="4352609"/>
                </a:xfrm>
                <a:custGeom>
                  <a:avLst/>
                  <a:gdLst>
                    <a:gd name="connsiteX0" fmla="*/ 1020961 w 3698847"/>
                    <a:gd name="connsiteY0" fmla="*/ 0 h 3010989"/>
                    <a:gd name="connsiteX1" fmla="*/ 145750 w 3698847"/>
                    <a:gd name="connsiteY1" fmla="*/ 3010989 h 3010989"/>
                    <a:gd name="connsiteX2" fmla="*/ 3698847 w 3698847"/>
                    <a:gd name="connsiteY2" fmla="*/ 6532 h 3010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98847" h="3010989">
                      <a:moveTo>
                        <a:pt x="1020961" y="0"/>
                      </a:moveTo>
                      <a:cubicBezTo>
                        <a:pt x="360198" y="1504950"/>
                        <a:pt x="-300564" y="3009900"/>
                        <a:pt x="145750" y="3010989"/>
                      </a:cubicBezTo>
                      <a:cubicBezTo>
                        <a:pt x="592064" y="3012078"/>
                        <a:pt x="2145455" y="1509305"/>
                        <a:pt x="3698847" y="6532"/>
                      </a:cubicBezTo>
                    </a:path>
                  </a:pathLst>
                </a:custGeom>
                <a:gradFill>
                  <a:gsLst>
                    <a:gs pos="38000">
                      <a:schemeClr val="accent1">
                        <a:alpha val="25000"/>
                      </a:schemeClr>
                    </a:gs>
                    <a:gs pos="82000">
                      <a:schemeClr val="accent1">
                        <a:alpha val="10000"/>
                      </a:schemeClr>
                    </a:gs>
                    <a:gs pos="93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1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0"/>
                </a:gradFill>
                <a:ln w="38100">
                  <a:gradFill>
                    <a:gsLst>
                      <a:gs pos="0">
                        <a:schemeClr val="accent1"/>
                      </a:gs>
                      <a:gs pos="82000">
                        <a:schemeClr val="accent1"/>
                      </a:gs>
                      <a:gs pos="9600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6200000" scaled="0"/>
                  </a:gra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836054" y="4723938"/>
                  <a:ext cx="1324850" cy="66578"/>
                </a:xfrm>
                <a:custGeom>
                  <a:avLst/>
                  <a:gdLst>
                    <a:gd name="connsiteX0" fmla="*/ 385354 w 2116183"/>
                    <a:gd name="connsiteY0" fmla="*/ 0 h 757646"/>
                    <a:gd name="connsiteX1" fmla="*/ 0 w 2116183"/>
                    <a:gd name="connsiteY1" fmla="*/ 738052 h 757646"/>
                    <a:gd name="connsiteX2" fmla="*/ 1593668 w 2116183"/>
                    <a:gd name="connsiteY2" fmla="*/ 757646 h 757646"/>
                    <a:gd name="connsiteX3" fmla="*/ 2116183 w 2116183"/>
                    <a:gd name="connsiteY3" fmla="*/ 58783 h 757646"/>
                    <a:gd name="connsiteX4" fmla="*/ 385354 w 2116183"/>
                    <a:gd name="connsiteY4" fmla="*/ 0 h 757646"/>
                    <a:gd name="connsiteX0" fmla="*/ 385354 w 2116183"/>
                    <a:gd name="connsiteY0" fmla="*/ 0 h 738052"/>
                    <a:gd name="connsiteX1" fmla="*/ 0 w 2116183"/>
                    <a:gd name="connsiteY1" fmla="*/ 738052 h 738052"/>
                    <a:gd name="connsiteX2" fmla="*/ 1260565 w 2116183"/>
                    <a:gd name="connsiteY2" fmla="*/ 718458 h 738052"/>
                    <a:gd name="connsiteX3" fmla="*/ 2116183 w 2116183"/>
                    <a:gd name="connsiteY3" fmla="*/ 58783 h 738052"/>
                    <a:gd name="connsiteX4" fmla="*/ 385354 w 2116183"/>
                    <a:gd name="connsiteY4" fmla="*/ 0 h 738052"/>
                    <a:gd name="connsiteX0" fmla="*/ 372291 w 2103120"/>
                    <a:gd name="connsiteY0" fmla="*/ 0 h 731521"/>
                    <a:gd name="connsiteX1" fmla="*/ 0 w 2103120"/>
                    <a:gd name="connsiteY1" fmla="*/ 731521 h 731521"/>
                    <a:gd name="connsiteX2" fmla="*/ 1247502 w 2103120"/>
                    <a:gd name="connsiteY2" fmla="*/ 718458 h 731521"/>
                    <a:gd name="connsiteX3" fmla="*/ 2103120 w 2103120"/>
                    <a:gd name="connsiteY3" fmla="*/ 58783 h 731521"/>
                    <a:gd name="connsiteX4" fmla="*/ 372291 w 2103120"/>
                    <a:gd name="connsiteY4" fmla="*/ 0 h 731521"/>
                    <a:gd name="connsiteX0" fmla="*/ 26126 w 2103120"/>
                    <a:gd name="connsiteY0" fmla="*/ 548640 h 672738"/>
                    <a:gd name="connsiteX1" fmla="*/ 0 w 2103120"/>
                    <a:gd name="connsiteY1" fmla="*/ 672738 h 672738"/>
                    <a:gd name="connsiteX2" fmla="*/ 1247502 w 2103120"/>
                    <a:gd name="connsiteY2" fmla="*/ 659675 h 672738"/>
                    <a:gd name="connsiteX3" fmla="*/ 2103120 w 2103120"/>
                    <a:gd name="connsiteY3" fmla="*/ 0 h 672738"/>
                    <a:gd name="connsiteX4" fmla="*/ 26126 w 2103120"/>
                    <a:gd name="connsiteY4" fmla="*/ 548640 h 672738"/>
                    <a:gd name="connsiteX0" fmla="*/ 26126 w 1338943"/>
                    <a:gd name="connsiteY0" fmla="*/ 0 h 124098"/>
                    <a:gd name="connsiteX1" fmla="*/ 0 w 1338943"/>
                    <a:gd name="connsiteY1" fmla="*/ 124098 h 124098"/>
                    <a:gd name="connsiteX2" fmla="*/ 1247502 w 1338943"/>
                    <a:gd name="connsiteY2" fmla="*/ 111035 h 124098"/>
                    <a:gd name="connsiteX3" fmla="*/ 1338943 w 1338943"/>
                    <a:gd name="connsiteY3" fmla="*/ 6532 h 124098"/>
                    <a:gd name="connsiteX4" fmla="*/ 26126 w 1338943"/>
                    <a:gd name="connsiteY4" fmla="*/ 0 h 124098"/>
                    <a:gd name="connsiteX0" fmla="*/ 26126 w 1345475"/>
                    <a:gd name="connsiteY0" fmla="*/ 6531 h 130629"/>
                    <a:gd name="connsiteX1" fmla="*/ 0 w 1345475"/>
                    <a:gd name="connsiteY1" fmla="*/ 130629 h 130629"/>
                    <a:gd name="connsiteX2" fmla="*/ 1247502 w 1345475"/>
                    <a:gd name="connsiteY2" fmla="*/ 117566 h 130629"/>
                    <a:gd name="connsiteX3" fmla="*/ 1345475 w 1345475"/>
                    <a:gd name="connsiteY3" fmla="*/ 0 h 130629"/>
                    <a:gd name="connsiteX4" fmla="*/ 26126 w 1345475"/>
                    <a:gd name="connsiteY4" fmla="*/ 6531 h 130629"/>
                    <a:gd name="connsiteX0" fmla="*/ 26126 w 1345475"/>
                    <a:gd name="connsiteY0" fmla="*/ 6531 h 130629"/>
                    <a:gd name="connsiteX1" fmla="*/ 0 w 1345475"/>
                    <a:gd name="connsiteY1" fmla="*/ 130629 h 130629"/>
                    <a:gd name="connsiteX2" fmla="*/ 1247502 w 1345475"/>
                    <a:gd name="connsiteY2" fmla="*/ 130628 h 130629"/>
                    <a:gd name="connsiteX3" fmla="*/ 1345475 w 1345475"/>
                    <a:gd name="connsiteY3" fmla="*/ 0 h 130629"/>
                    <a:gd name="connsiteX4" fmla="*/ 26126 w 1345475"/>
                    <a:gd name="connsiteY4" fmla="*/ 6531 h 130629"/>
                    <a:gd name="connsiteX0" fmla="*/ 26126 w 1345475"/>
                    <a:gd name="connsiteY0" fmla="*/ 0 h 124098"/>
                    <a:gd name="connsiteX1" fmla="*/ 0 w 1345475"/>
                    <a:gd name="connsiteY1" fmla="*/ 124098 h 124098"/>
                    <a:gd name="connsiteX2" fmla="*/ 1247502 w 1345475"/>
                    <a:gd name="connsiteY2" fmla="*/ 124097 h 124098"/>
                    <a:gd name="connsiteX3" fmla="*/ 1345475 w 1345475"/>
                    <a:gd name="connsiteY3" fmla="*/ 1 h 124098"/>
                    <a:gd name="connsiteX4" fmla="*/ 26126 w 1345475"/>
                    <a:gd name="connsiteY4" fmla="*/ 0 h 124098"/>
                    <a:gd name="connsiteX0" fmla="*/ 26126 w 1345475"/>
                    <a:gd name="connsiteY0" fmla="*/ 0 h 130853"/>
                    <a:gd name="connsiteX1" fmla="*/ 0 w 1345475"/>
                    <a:gd name="connsiteY1" fmla="*/ 124098 h 130853"/>
                    <a:gd name="connsiteX2" fmla="*/ 1271566 w 1345475"/>
                    <a:gd name="connsiteY2" fmla="*/ 130853 h 130853"/>
                    <a:gd name="connsiteX3" fmla="*/ 1345475 w 1345475"/>
                    <a:gd name="connsiteY3" fmla="*/ 1 h 130853"/>
                    <a:gd name="connsiteX4" fmla="*/ 26126 w 1345475"/>
                    <a:gd name="connsiteY4" fmla="*/ 0 h 130853"/>
                    <a:gd name="connsiteX0" fmla="*/ 26126 w 1345475"/>
                    <a:gd name="connsiteY0" fmla="*/ 0 h 124098"/>
                    <a:gd name="connsiteX1" fmla="*/ 0 w 1345475"/>
                    <a:gd name="connsiteY1" fmla="*/ 124098 h 124098"/>
                    <a:gd name="connsiteX2" fmla="*/ 1264691 w 1345475"/>
                    <a:gd name="connsiteY2" fmla="*/ 117341 h 124098"/>
                    <a:gd name="connsiteX3" fmla="*/ 1345475 w 1345475"/>
                    <a:gd name="connsiteY3" fmla="*/ 1 h 124098"/>
                    <a:gd name="connsiteX4" fmla="*/ 26126 w 1345475"/>
                    <a:gd name="connsiteY4" fmla="*/ 0 h 124098"/>
                    <a:gd name="connsiteX0" fmla="*/ 19251 w 1338600"/>
                    <a:gd name="connsiteY0" fmla="*/ 0 h 130855"/>
                    <a:gd name="connsiteX1" fmla="*/ 0 w 1338600"/>
                    <a:gd name="connsiteY1" fmla="*/ 130855 h 130855"/>
                    <a:gd name="connsiteX2" fmla="*/ 1257816 w 1338600"/>
                    <a:gd name="connsiteY2" fmla="*/ 117341 h 130855"/>
                    <a:gd name="connsiteX3" fmla="*/ 1338600 w 1338600"/>
                    <a:gd name="connsiteY3" fmla="*/ 1 h 130855"/>
                    <a:gd name="connsiteX4" fmla="*/ 19251 w 1338600"/>
                    <a:gd name="connsiteY4" fmla="*/ 0 h 130855"/>
                    <a:gd name="connsiteX0" fmla="*/ 5501 w 1324850"/>
                    <a:gd name="connsiteY0" fmla="*/ 0 h 130855"/>
                    <a:gd name="connsiteX1" fmla="*/ 0 w 1324850"/>
                    <a:gd name="connsiteY1" fmla="*/ 130855 h 130855"/>
                    <a:gd name="connsiteX2" fmla="*/ 1244066 w 1324850"/>
                    <a:gd name="connsiteY2" fmla="*/ 117341 h 130855"/>
                    <a:gd name="connsiteX3" fmla="*/ 1324850 w 1324850"/>
                    <a:gd name="connsiteY3" fmla="*/ 1 h 130855"/>
                    <a:gd name="connsiteX4" fmla="*/ 5501 w 1324850"/>
                    <a:gd name="connsiteY4" fmla="*/ 0 h 130855"/>
                    <a:gd name="connsiteX0" fmla="*/ 15814 w 1335163"/>
                    <a:gd name="connsiteY0" fmla="*/ 0 h 130855"/>
                    <a:gd name="connsiteX1" fmla="*/ 0 w 1335163"/>
                    <a:gd name="connsiteY1" fmla="*/ 130855 h 130855"/>
                    <a:gd name="connsiteX2" fmla="*/ 1254379 w 1335163"/>
                    <a:gd name="connsiteY2" fmla="*/ 117341 h 130855"/>
                    <a:gd name="connsiteX3" fmla="*/ 1335163 w 1335163"/>
                    <a:gd name="connsiteY3" fmla="*/ 1 h 130855"/>
                    <a:gd name="connsiteX4" fmla="*/ 15814 w 1335163"/>
                    <a:gd name="connsiteY4" fmla="*/ 0 h 130855"/>
                    <a:gd name="connsiteX0" fmla="*/ 15814 w 1335163"/>
                    <a:gd name="connsiteY0" fmla="*/ 0 h 130855"/>
                    <a:gd name="connsiteX1" fmla="*/ 0 w 1335163"/>
                    <a:gd name="connsiteY1" fmla="*/ 130855 h 130855"/>
                    <a:gd name="connsiteX2" fmla="*/ 1271567 w 1335163"/>
                    <a:gd name="connsiteY2" fmla="*/ 117341 h 130855"/>
                    <a:gd name="connsiteX3" fmla="*/ 1335163 w 1335163"/>
                    <a:gd name="connsiteY3" fmla="*/ 1 h 130855"/>
                    <a:gd name="connsiteX4" fmla="*/ 15814 w 1335163"/>
                    <a:gd name="connsiteY4" fmla="*/ 0 h 130855"/>
                    <a:gd name="connsiteX0" fmla="*/ 15814 w 1324850"/>
                    <a:gd name="connsiteY0" fmla="*/ 0 h 130855"/>
                    <a:gd name="connsiteX1" fmla="*/ 0 w 1324850"/>
                    <a:gd name="connsiteY1" fmla="*/ 130855 h 130855"/>
                    <a:gd name="connsiteX2" fmla="*/ 1271567 w 1324850"/>
                    <a:gd name="connsiteY2" fmla="*/ 117341 h 130855"/>
                    <a:gd name="connsiteX3" fmla="*/ 1324850 w 1324850"/>
                    <a:gd name="connsiteY3" fmla="*/ 2 h 130855"/>
                    <a:gd name="connsiteX4" fmla="*/ 15814 w 1324850"/>
                    <a:gd name="connsiteY4" fmla="*/ 0 h 130855"/>
                    <a:gd name="connsiteX0" fmla="*/ 15814 w 1324850"/>
                    <a:gd name="connsiteY0" fmla="*/ 0 h 130855"/>
                    <a:gd name="connsiteX1" fmla="*/ 0 w 1324850"/>
                    <a:gd name="connsiteY1" fmla="*/ 130855 h 130855"/>
                    <a:gd name="connsiteX2" fmla="*/ 1264692 w 1324850"/>
                    <a:gd name="connsiteY2" fmla="*/ 124096 h 130855"/>
                    <a:gd name="connsiteX3" fmla="*/ 1324850 w 1324850"/>
                    <a:gd name="connsiteY3" fmla="*/ 2 h 130855"/>
                    <a:gd name="connsiteX4" fmla="*/ 15814 w 1324850"/>
                    <a:gd name="connsiteY4" fmla="*/ 0 h 130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4850" h="130855">
                      <a:moveTo>
                        <a:pt x="15814" y="0"/>
                      </a:moveTo>
                      <a:lnTo>
                        <a:pt x="0" y="130855"/>
                      </a:lnTo>
                      <a:lnTo>
                        <a:pt x="1264692" y="124096"/>
                      </a:lnTo>
                      <a:lnTo>
                        <a:pt x="1324850" y="2"/>
                      </a:lnTo>
                      <a:lnTo>
                        <a:pt x="15814" y="0"/>
                      </a:lnTo>
                      <a:close/>
                    </a:path>
                  </a:pathLst>
                </a:custGeom>
                <a:solidFill>
                  <a:srgbClr val="FF7F68"/>
                </a:solidFill>
                <a:ln w="38100">
                  <a:solidFill>
                    <a:srgbClr val="E46B0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23" name="Freeform 22"/>
                <p:cNvSpPr/>
                <p:nvPr/>
              </p:nvSpPr>
              <p:spPr>
                <a:xfrm>
                  <a:off x="1145813" y="3632789"/>
                  <a:ext cx="2019244" cy="73452"/>
                </a:xfrm>
                <a:custGeom>
                  <a:avLst/>
                  <a:gdLst>
                    <a:gd name="connsiteX0" fmla="*/ 385354 w 2116183"/>
                    <a:gd name="connsiteY0" fmla="*/ 0 h 757646"/>
                    <a:gd name="connsiteX1" fmla="*/ 0 w 2116183"/>
                    <a:gd name="connsiteY1" fmla="*/ 738052 h 757646"/>
                    <a:gd name="connsiteX2" fmla="*/ 1593668 w 2116183"/>
                    <a:gd name="connsiteY2" fmla="*/ 757646 h 757646"/>
                    <a:gd name="connsiteX3" fmla="*/ 2116183 w 2116183"/>
                    <a:gd name="connsiteY3" fmla="*/ 58783 h 757646"/>
                    <a:gd name="connsiteX4" fmla="*/ 385354 w 2116183"/>
                    <a:gd name="connsiteY4" fmla="*/ 0 h 757646"/>
                    <a:gd name="connsiteX0" fmla="*/ 385354 w 2116183"/>
                    <a:gd name="connsiteY0" fmla="*/ 0 h 738052"/>
                    <a:gd name="connsiteX1" fmla="*/ 0 w 2116183"/>
                    <a:gd name="connsiteY1" fmla="*/ 738052 h 738052"/>
                    <a:gd name="connsiteX2" fmla="*/ 1260565 w 2116183"/>
                    <a:gd name="connsiteY2" fmla="*/ 718458 h 738052"/>
                    <a:gd name="connsiteX3" fmla="*/ 2116183 w 2116183"/>
                    <a:gd name="connsiteY3" fmla="*/ 58783 h 738052"/>
                    <a:gd name="connsiteX4" fmla="*/ 385354 w 2116183"/>
                    <a:gd name="connsiteY4" fmla="*/ 0 h 738052"/>
                    <a:gd name="connsiteX0" fmla="*/ 372291 w 2103120"/>
                    <a:gd name="connsiteY0" fmla="*/ 0 h 731521"/>
                    <a:gd name="connsiteX1" fmla="*/ 0 w 2103120"/>
                    <a:gd name="connsiteY1" fmla="*/ 731521 h 731521"/>
                    <a:gd name="connsiteX2" fmla="*/ 1247502 w 2103120"/>
                    <a:gd name="connsiteY2" fmla="*/ 718458 h 731521"/>
                    <a:gd name="connsiteX3" fmla="*/ 2103120 w 2103120"/>
                    <a:gd name="connsiteY3" fmla="*/ 58783 h 731521"/>
                    <a:gd name="connsiteX4" fmla="*/ 372291 w 2103120"/>
                    <a:gd name="connsiteY4" fmla="*/ 0 h 731521"/>
                    <a:gd name="connsiteX0" fmla="*/ 26126 w 2103120"/>
                    <a:gd name="connsiteY0" fmla="*/ 548640 h 672738"/>
                    <a:gd name="connsiteX1" fmla="*/ 0 w 2103120"/>
                    <a:gd name="connsiteY1" fmla="*/ 672738 h 672738"/>
                    <a:gd name="connsiteX2" fmla="*/ 1247502 w 2103120"/>
                    <a:gd name="connsiteY2" fmla="*/ 659675 h 672738"/>
                    <a:gd name="connsiteX3" fmla="*/ 2103120 w 2103120"/>
                    <a:gd name="connsiteY3" fmla="*/ 0 h 672738"/>
                    <a:gd name="connsiteX4" fmla="*/ 26126 w 2103120"/>
                    <a:gd name="connsiteY4" fmla="*/ 548640 h 672738"/>
                    <a:gd name="connsiteX0" fmla="*/ 26126 w 1338943"/>
                    <a:gd name="connsiteY0" fmla="*/ 0 h 124098"/>
                    <a:gd name="connsiteX1" fmla="*/ 0 w 1338943"/>
                    <a:gd name="connsiteY1" fmla="*/ 124098 h 124098"/>
                    <a:gd name="connsiteX2" fmla="*/ 1247502 w 1338943"/>
                    <a:gd name="connsiteY2" fmla="*/ 111035 h 124098"/>
                    <a:gd name="connsiteX3" fmla="*/ 1338943 w 1338943"/>
                    <a:gd name="connsiteY3" fmla="*/ 6532 h 124098"/>
                    <a:gd name="connsiteX4" fmla="*/ 26126 w 1338943"/>
                    <a:gd name="connsiteY4" fmla="*/ 0 h 124098"/>
                    <a:gd name="connsiteX0" fmla="*/ 26126 w 1345475"/>
                    <a:gd name="connsiteY0" fmla="*/ 6531 h 130629"/>
                    <a:gd name="connsiteX1" fmla="*/ 0 w 1345475"/>
                    <a:gd name="connsiteY1" fmla="*/ 130629 h 130629"/>
                    <a:gd name="connsiteX2" fmla="*/ 1247502 w 1345475"/>
                    <a:gd name="connsiteY2" fmla="*/ 117566 h 130629"/>
                    <a:gd name="connsiteX3" fmla="*/ 1345475 w 1345475"/>
                    <a:gd name="connsiteY3" fmla="*/ 0 h 130629"/>
                    <a:gd name="connsiteX4" fmla="*/ 26126 w 1345475"/>
                    <a:gd name="connsiteY4" fmla="*/ 6531 h 130629"/>
                    <a:gd name="connsiteX0" fmla="*/ 26126 w 1345475"/>
                    <a:gd name="connsiteY0" fmla="*/ 6531 h 130629"/>
                    <a:gd name="connsiteX1" fmla="*/ 0 w 1345475"/>
                    <a:gd name="connsiteY1" fmla="*/ 130629 h 130629"/>
                    <a:gd name="connsiteX2" fmla="*/ 1247502 w 1345475"/>
                    <a:gd name="connsiteY2" fmla="*/ 130628 h 130629"/>
                    <a:gd name="connsiteX3" fmla="*/ 1345475 w 1345475"/>
                    <a:gd name="connsiteY3" fmla="*/ 0 h 130629"/>
                    <a:gd name="connsiteX4" fmla="*/ 26126 w 1345475"/>
                    <a:gd name="connsiteY4" fmla="*/ 6531 h 130629"/>
                    <a:gd name="connsiteX0" fmla="*/ 26126 w 1345475"/>
                    <a:gd name="connsiteY0" fmla="*/ 0 h 124098"/>
                    <a:gd name="connsiteX1" fmla="*/ 0 w 1345475"/>
                    <a:gd name="connsiteY1" fmla="*/ 124098 h 124098"/>
                    <a:gd name="connsiteX2" fmla="*/ 1247502 w 1345475"/>
                    <a:gd name="connsiteY2" fmla="*/ 124097 h 124098"/>
                    <a:gd name="connsiteX3" fmla="*/ 1345475 w 1345475"/>
                    <a:gd name="connsiteY3" fmla="*/ 1 h 124098"/>
                    <a:gd name="connsiteX4" fmla="*/ 26126 w 1345475"/>
                    <a:gd name="connsiteY4" fmla="*/ 0 h 124098"/>
                    <a:gd name="connsiteX0" fmla="*/ 26126 w 1345475"/>
                    <a:gd name="connsiteY0" fmla="*/ 0 h 130853"/>
                    <a:gd name="connsiteX1" fmla="*/ 0 w 1345475"/>
                    <a:gd name="connsiteY1" fmla="*/ 124098 h 130853"/>
                    <a:gd name="connsiteX2" fmla="*/ 1271566 w 1345475"/>
                    <a:gd name="connsiteY2" fmla="*/ 130853 h 130853"/>
                    <a:gd name="connsiteX3" fmla="*/ 1345475 w 1345475"/>
                    <a:gd name="connsiteY3" fmla="*/ 1 h 130853"/>
                    <a:gd name="connsiteX4" fmla="*/ 26126 w 1345475"/>
                    <a:gd name="connsiteY4" fmla="*/ 0 h 130853"/>
                    <a:gd name="connsiteX0" fmla="*/ 26126 w 1345475"/>
                    <a:gd name="connsiteY0" fmla="*/ 0 h 124098"/>
                    <a:gd name="connsiteX1" fmla="*/ 0 w 1345475"/>
                    <a:gd name="connsiteY1" fmla="*/ 124098 h 124098"/>
                    <a:gd name="connsiteX2" fmla="*/ 1264691 w 1345475"/>
                    <a:gd name="connsiteY2" fmla="*/ 117341 h 124098"/>
                    <a:gd name="connsiteX3" fmla="*/ 1345475 w 1345475"/>
                    <a:gd name="connsiteY3" fmla="*/ 1 h 124098"/>
                    <a:gd name="connsiteX4" fmla="*/ 26126 w 1345475"/>
                    <a:gd name="connsiteY4" fmla="*/ 0 h 124098"/>
                    <a:gd name="connsiteX0" fmla="*/ 19251 w 1338600"/>
                    <a:gd name="connsiteY0" fmla="*/ 0 h 130855"/>
                    <a:gd name="connsiteX1" fmla="*/ 0 w 1338600"/>
                    <a:gd name="connsiteY1" fmla="*/ 130855 h 130855"/>
                    <a:gd name="connsiteX2" fmla="*/ 1257816 w 1338600"/>
                    <a:gd name="connsiteY2" fmla="*/ 117341 h 130855"/>
                    <a:gd name="connsiteX3" fmla="*/ 1338600 w 1338600"/>
                    <a:gd name="connsiteY3" fmla="*/ 1 h 130855"/>
                    <a:gd name="connsiteX4" fmla="*/ 19251 w 1338600"/>
                    <a:gd name="connsiteY4" fmla="*/ 0 h 130855"/>
                    <a:gd name="connsiteX0" fmla="*/ 5501 w 1324850"/>
                    <a:gd name="connsiteY0" fmla="*/ 0 h 130855"/>
                    <a:gd name="connsiteX1" fmla="*/ 0 w 1324850"/>
                    <a:gd name="connsiteY1" fmla="*/ 130855 h 130855"/>
                    <a:gd name="connsiteX2" fmla="*/ 1244066 w 1324850"/>
                    <a:gd name="connsiteY2" fmla="*/ 117341 h 130855"/>
                    <a:gd name="connsiteX3" fmla="*/ 1324850 w 1324850"/>
                    <a:gd name="connsiteY3" fmla="*/ 1 h 130855"/>
                    <a:gd name="connsiteX4" fmla="*/ 5501 w 1324850"/>
                    <a:gd name="connsiteY4" fmla="*/ 0 h 130855"/>
                    <a:gd name="connsiteX0" fmla="*/ 15814 w 1335163"/>
                    <a:gd name="connsiteY0" fmla="*/ 0 h 130855"/>
                    <a:gd name="connsiteX1" fmla="*/ 0 w 1335163"/>
                    <a:gd name="connsiteY1" fmla="*/ 130855 h 130855"/>
                    <a:gd name="connsiteX2" fmla="*/ 1254379 w 1335163"/>
                    <a:gd name="connsiteY2" fmla="*/ 117341 h 130855"/>
                    <a:gd name="connsiteX3" fmla="*/ 1335163 w 1335163"/>
                    <a:gd name="connsiteY3" fmla="*/ 1 h 130855"/>
                    <a:gd name="connsiteX4" fmla="*/ 15814 w 1335163"/>
                    <a:gd name="connsiteY4" fmla="*/ 0 h 130855"/>
                    <a:gd name="connsiteX0" fmla="*/ 15814 w 1335163"/>
                    <a:gd name="connsiteY0" fmla="*/ 0 h 130855"/>
                    <a:gd name="connsiteX1" fmla="*/ 0 w 1335163"/>
                    <a:gd name="connsiteY1" fmla="*/ 130855 h 130855"/>
                    <a:gd name="connsiteX2" fmla="*/ 1271567 w 1335163"/>
                    <a:gd name="connsiteY2" fmla="*/ 117341 h 130855"/>
                    <a:gd name="connsiteX3" fmla="*/ 1335163 w 1335163"/>
                    <a:gd name="connsiteY3" fmla="*/ 1 h 130855"/>
                    <a:gd name="connsiteX4" fmla="*/ 15814 w 1335163"/>
                    <a:gd name="connsiteY4" fmla="*/ 0 h 130855"/>
                    <a:gd name="connsiteX0" fmla="*/ 15814 w 1324850"/>
                    <a:gd name="connsiteY0" fmla="*/ 0 h 130855"/>
                    <a:gd name="connsiteX1" fmla="*/ 0 w 1324850"/>
                    <a:gd name="connsiteY1" fmla="*/ 130855 h 130855"/>
                    <a:gd name="connsiteX2" fmla="*/ 1271567 w 1324850"/>
                    <a:gd name="connsiteY2" fmla="*/ 117341 h 130855"/>
                    <a:gd name="connsiteX3" fmla="*/ 1324850 w 1324850"/>
                    <a:gd name="connsiteY3" fmla="*/ 2 h 130855"/>
                    <a:gd name="connsiteX4" fmla="*/ 15814 w 1324850"/>
                    <a:gd name="connsiteY4" fmla="*/ 0 h 130855"/>
                    <a:gd name="connsiteX0" fmla="*/ 15814 w 1324850"/>
                    <a:gd name="connsiteY0" fmla="*/ 0 h 130855"/>
                    <a:gd name="connsiteX1" fmla="*/ 0 w 1324850"/>
                    <a:gd name="connsiteY1" fmla="*/ 130855 h 130855"/>
                    <a:gd name="connsiteX2" fmla="*/ 1264692 w 1324850"/>
                    <a:gd name="connsiteY2" fmla="*/ 124096 h 130855"/>
                    <a:gd name="connsiteX3" fmla="*/ 1324850 w 1324850"/>
                    <a:gd name="connsiteY3" fmla="*/ 2 h 130855"/>
                    <a:gd name="connsiteX4" fmla="*/ 15814 w 1324850"/>
                    <a:gd name="connsiteY4" fmla="*/ 0 h 130855"/>
                    <a:gd name="connsiteX0" fmla="*/ 15814 w 1945336"/>
                    <a:gd name="connsiteY0" fmla="*/ 0 h 144365"/>
                    <a:gd name="connsiteX1" fmla="*/ 0 w 1945336"/>
                    <a:gd name="connsiteY1" fmla="*/ 130855 h 144365"/>
                    <a:gd name="connsiteX2" fmla="*/ 1945336 w 1945336"/>
                    <a:gd name="connsiteY2" fmla="*/ 144365 h 144365"/>
                    <a:gd name="connsiteX3" fmla="*/ 1324850 w 1945336"/>
                    <a:gd name="connsiteY3" fmla="*/ 2 h 144365"/>
                    <a:gd name="connsiteX4" fmla="*/ 15814 w 1945336"/>
                    <a:gd name="connsiteY4" fmla="*/ 0 h 144365"/>
                    <a:gd name="connsiteX0" fmla="*/ 15814 w 2015806"/>
                    <a:gd name="connsiteY0" fmla="*/ 0 h 144365"/>
                    <a:gd name="connsiteX1" fmla="*/ 0 w 2015806"/>
                    <a:gd name="connsiteY1" fmla="*/ 130855 h 144365"/>
                    <a:gd name="connsiteX2" fmla="*/ 1945336 w 2015806"/>
                    <a:gd name="connsiteY2" fmla="*/ 144365 h 144365"/>
                    <a:gd name="connsiteX3" fmla="*/ 2015806 w 2015806"/>
                    <a:gd name="connsiteY3" fmla="*/ 6759 h 144365"/>
                    <a:gd name="connsiteX4" fmla="*/ 15814 w 2015806"/>
                    <a:gd name="connsiteY4" fmla="*/ 0 h 144365"/>
                    <a:gd name="connsiteX0" fmla="*/ 22689 w 2015806"/>
                    <a:gd name="connsiteY0" fmla="*/ 0 h 144365"/>
                    <a:gd name="connsiteX1" fmla="*/ 0 w 2015806"/>
                    <a:gd name="connsiteY1" fmla="*/ 130855 h 144365"/>
                    <a:gd name="connsiteX2" fmla="*/ 1945336 w 2015806"/>
                    <a:gd name="connsiteY2" fmla="*/ 144365 h 144365"/>
                    <a:gd name="connsiteX3" fmla="*/ 2015806 w 2015806"/>
                    <a:gd name="connsiteY3" fmla="*/ 6759 h 144365"/>
                    <a:gd name="connsiteX4" fmla="*/ 22689 w 2015806"/>
                    <a:gd name="connsiteY4" fmla="*/ 0 h 144365"/>
                    <a:gd name="connsiteX0" fmla="*/ 26127 w 2019244"/>
                    <a:gd name="connsiteY0" fmla="*/ 0 h 144365"/>
                    <a:gd name="connsiteX1" fmla="*/ 0 w 2019244"/>
                    <a:gd name="connsiteY1" fmla="*/ 130855 h 144365"/>
                    <a:gd name="connsiteX2" fmla="*/ 1948774 w 2019244"/>
                    <a:gd name="connsiteY2" fmla="*/ 144365 h 144365"/>
                    <a:gd name="connsiteX3" fmla="*/ 2019244 w 2019244"/>
                    <a:gd name="connsiteY3" fmla="*/ 6759 h 144365"/>
                    <a:gd name="connsiteX4" fmla="*/ 26127 w 2019244"/>
                    <a:gd name="connsiteY4" fmla="*/ 0 h 144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9244" h="144365">
                      <a:moveTo>
                        <a:pt x="26127" y="0"/>
                      </a:moveTo>
                      <a:lnTo>
                        <a:pt x="0" y="130855"/>
                      </a:lnTo>
                      <a:lnTo>
                        <a:pt x="1948774" y="144365"/>
                      </a:lnTo>
                      <a:lnTo>
                        <a:pt x="2019244" y="6759"/>
                      </a:lnTo>
                      <a:lnTo>
                        <a:pt x="26127" y="0"/>
                      </a:lnTo>
                      <a:close/>
                    </a:path>
                  </a:pathLst>
                </a:custGeom>
                <a:solidFill>
                  <a:srgbClr val="FFBD62"/>
                </a:solidFill>
                <a:ln w="38100">
                  <a:solidFill>
                    <a:srgbClr val="E46B0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24" name="Freeform 23"/>
                <p:cNvSpPr/>
                <p:nvPr/>
              </p:nvSpPr>
              <p:spPr>
                <a:xfrm>
                  <a:off x="1506945" y="2541640"/>
                  <a:ext cx="2607072" cy="76890"/>
                </a:xfrm>
                <a:custGeom>
                  <a:avLst/>
                  <a:gdLst>
                    <a:gd name="connsiteX0" fmla="*/ 385354 w 2116183"/>
                    <a:gd name="connsiteY0" fmla="*/ 0 h 757646"/>
                    <a:gd name="connsiteX1" fmla="*/ 0 w 2116183"/>
                    <a:gd name="connsiteY1" fmla="*/ 738052 h 757646"/>
                    <a:gd name="connsiteX2" fmla="*/ 1593668 w 2116183"/>
                    <a:gd name="connsiteY2" fmla="*/ 757646 h 757646"/>
                    <a:gd name="connsiteX3" fmla="*/ 2116183 w 2116183"/>
                    <a:gd name="connsiteY3" fmla="*/ 58783 h 757646"/>
                    <a:gd name="connsiteX4" fmla="*/ 385354 w 2116183"/>
                    <a:gd name="connsiteY4" fmla="*/ 0 h 757646"/>
                    <a:gd name="connsiteX0" fmla="*/ 385354 w 2116183"/>
                    <a:gd name="connsiteY0" fmla="*/ 0 h 738052"/>
                    <a:gd name="connsiteX1" fmla="*/ 0 w 2116183"/>
                    <a:gd name="connsiteY1" fmla="*/ 738052 h 738052"/>
                    <a:gd name="connsiteX2" fmla="*/ 1260565 w 2116183"/>
                    <a:gd name="connsiteY2" fmla="*/ 718458 h 738052"/>
                    <a:gd name="connsiteX3" fmla="*/ 2116183 w 2116183"/>
                    <a:gd name="connsiteY3" fmla="*/ 58783 h 738052"/>
                    <a:gd name="connsiteX4" fmla="*/ 385354 w 2116183"/>
                    <a:gd name="connsiteY4" fmla="*/ 0 h 738052"/>
                    <a:gd name="connsiteX0" fmla="*/ 372291 w 2103120"/>
                    <a:gd name="connsiteY0" fmla="*/ 0 h 731521"/>
                    <a:gd name="connsiteX1" fmla="*/ 0 w 2103120"/>
                    <a:gd name="connsiteY1" fmla="*/ 731521 h 731521"/>
                    <a:gd name="connsiteX2" fmla="*/ 1247502 w 2103120"/>
                    <a:gd name="connsiteY2" fmla="*/ 718458 h 731521"/>
                    <a:gd name="connsiteX3" fmla="*/ 2103120 w 2103120"/>
                    <a:gd name="connsiteY3" fmla="*/ 58783 h 731521"/>
                    <a:gd name="connsiteX4" fmla="*/ 372291 w 2103120"/>
                    <a:gd name="connsiteY4" fmla="*/ 0 h 731521"/>
                    <a:gd name="connsiteX0" fmla="*/ 26126 w 2103120"/>
                    <a:gd name="connsiteY0" fmla="*/ 548640 h 672738"/>
                    <a:gd name="connsiteX1" fmla="*/ 0 w 2103120"/>
                    <a:gd name="connsiteY1" fmla="*/ 672738 h 672738"/>
                    <a:gd name="connsiteX2" fmla="*/ 1247502 w 2103120"/>
                    <a:gd name="connsiteY2" fmla="*/ 659675 h 672738"/>
                    <a:gd name="connsiteX3" fmla="*/ 2103120 w 2103120"/>
                    <a:gd name="connsiteY3" fmla="*/ 0 h 672738"/>
                    <a:gd name="connsiteX4" fmla="*/ 26126 w 2103120"/>
                    <a:gd name="connsiteY4" fmla="*/ 548640 h 672738"/>
                    <a:gd name="connsiteX0" fmla="*/ 26126 w 1338943"/>
                    <a:gd name="connsiteY0" fmla="*/ 0 h 124098"/>
                    <a:gd name="connsiteX1" fmla="*/ 0 w 1338943"/>
                    <a:gd name="connsiteY1" fmla="*/ 124098 h 124098"/>
                    <a:gd name="connsiteX2" fmla="*/ 1247502 w 1338943"/>
                    <a:gd name="connsiteY2" fmla="*/ 111035 h 124098"/>
                    <a:gd name="connsiteX3" fmla="*/ 1338943 w 1338943"/>
                    <a:gd name="connsiteY3" fmla="*/ 6532 h 124098"/>
                    <a:gd name="connsiteX4" fmla="*/ 26126 w 1338943"/>
                    <a:gd name="connsiteY4" fmla="*/ 0 h 124098"/>
                    <a:gd name="connsiteX0" fmla="*/ 26126 w 1345475"/>
                    <a:gd name="connsiteY0" fmla="*/ 6531 h 130629"/>
                    <a:gd name="connsiteX1" fmla="*/ 0 w 1345475"/>
                    <a:gd name="connsiteY1" fmla="*/ 130629 h 130629"/>
                    <a:gd name="connsiteX2" fmla="*/ 1247502 w 1345475"/>
                    <a:gd name="connsiteY2" fmla="*/ 117566 h 130629"/>
                    <a:gd name="connsiteX3" fmla="*/ 1345475 w 1345475"/>
                    <a:gd name="connsiteY3" fmla="*/ 0 h 130629"/>
                    <a:gd name="connsiteX4" fmla="*/ 26126 w 1345475"/>
                    <a:gd name="connsiteY4" fmla="*/ 6531 h 130629"/>
                    <a:gd name="connsiteX0" fmla="*/ 26126 w 1345475"/>
                    <a:gd name="connsiteY0" fmla="*/ 6531 h 130629"/>
                    <a:gd name="connsiteX1" fmla="*/ 0 w 1345475"/>
                    <a:gd name="connsiteY1" fmla="*/ 130629 h 130629"/>
                    <a:gd name="connsiteX2" fmla="*/ 1247502 w 1345475"/>
                    <a:gd name="connsiteY2" fmla="*/ 130628 h 130629"/>
                    <a:gd name="connsiteX3" fmla="*/ 1345475 w 1345475"/>
                    <a:gd name="connsiteY3" fmla="*/ 0 h 130629"/>
                    <a:gd name="connsiteX4" fmla="*/ 26126 w 1345475"/>
                    <a:gd name="connsiteY4" fmla="*/ 6531 h 130629"/>
                    <a:gd name="connsiteX0" fmla="*/ 26126 w 1345475"/>
                    <a:gd name="connsiteY0" fmla="*/ 0 h 124098"/>
                    <a:gd name="connsiteX1" fmla="*/ 0 w 1345475"/>
                    <a:gd name="connsiteY1" fmla="*/ 124098 h 124098"/>
                    <a:gd name="connsiteX2" fmla="*/ 1247502 w 1345475"/>
                    <a:gd name="connsiteY2" fmla="*/ 124097 h 124098"/>
                    <a:gd name="connsiteX3" fmla="*/ 1345475 w 1345475"/>
                    <a:gd name="connsiteY3" fmla="*/ 1 h 124098"/>
                    <a:gd name="connsiteX4" fmla="*/ 26126 w 1345475"/>
                    <a:gd name="connsiteY4" fmla="*/ 0 h 124098"/>
                    <a:gd name="connsiteX0" fmla="*/ 26126 w 1345475"/>
                    <a:gd name="connsiteY0" fmla="*/ 0 h 130853"/>
                    <a:gd name="connsiteX1" fmla="*/ 0 w 1345475"/>
                    <a:gd name="connsiteY1" fmla="*/ 124098 h 130853"/>
                    <a:gd name="connsiteX2" fmla="*/ 1271566 w 1345475"/>
                    <a:gd name="connsiteY2" fmla="*/ 130853 h 130853"/>
                    <a:gd name="connsiteX3" fmla="*/ 1345475 w 1345475"/>
                    <a:gd name="connsiteY3" fmla="*/ 1 h 130853"/>
                    <a:gd name="connsiteX4" fmla="*/ 26126 w 1345475"/>
                    <a:gd name="connsiteY4" fmla="*/ 0 h 130853"/>
                    <a:gd name="connsiteX0" fmla="*/ 26126 w 1345475"/>
                    <a:gd name="connsiteY0" fmla="*/ 0 h 124098"/>
                    <a:gd name="connsiteX1" fmla="*/ 0 w 1345475"/>
                    <a:gd name="connsiteY1" fmla="*/ 124098 h 124098"/>
                    <a:gd name="connsiteX2" fmla="*/ 1264691 w 1345475"/>
                    <a:gd name="connsiteY2" fmla="*/ 117341 h 124098"/>
                    <a:gd name="connsiteX3" fmla="*/ 1345475 w 1345475"/>
                    <a:gd name="connsiteY3" fmla="*/ 1 h 124098"/>
                    <a:gd name="connsiteX4" fmla="*/ 26126 w 1345475"/>
                    <a:gd name="connsiteY4" fmla="*/ 0 h 124098"/>
                    <a:gd name="connsiteX0" fmla="*/ 19251 w 1338600"/>
                    <a:gd name="connsiteY0" fmla="*/ 0 h 130855"/>
                    <a:gd name="connsiteX1" fmla="*/ 0 w 1338600"/>
                    <a:gd name="connsiteY1" fmla="*/ 130855 h 130855"/>
                    <a:gd name="connsiteX2" fmla="*/ 1257816 w 1338600"/>
                    <a:gd name="connsiteY2" fmla="*/ 117341 h 130855"/>
                    <a:gd name="connsiteX3" fmla="*/ 1338600 w 1338600"/>
                    <a:gd name="connsiteY3" fmla="*/ 1 h 130855"/>
                    <a:gd name="connsiteX4" fmla="*/ 19251 w 1338600"/>
                    <a:gd name="connsiteY4" fmla="*/ 0 h 130855"/>
                    <a:gd name="connsiteX0" fmla="*/ 5501 w 1324850"/>
                    <a:gd name="connsiteY0" fmla="*/ 0 h 130855"/>
                    <a:gd name="connsiteX1" fmla="*/ 0 w 1324850"/>
                    <a:gd name="connsiteY1" fmla="*/ 130855 h 130855"/>
                    <a:gd name="connsiteX2" fmla="*/ 1244066 w 1324850"/>
                    <a:gd name="connsiteY2" fmla="*/ 117341 h 130855"/>
                    <a:gd name="connsiteX3" fmla="*/ 1324850 w 1324850"/>
                    <a:gd name="connsiteY3" fmla="*/ 1 h 130855"/>
                    <a:gd name="connsiteX4" fmla="*/ 5501 w 1324850"/>
                    <a:gd name="connsiteY4" fmla="*/ 0 h 130855"/>
                    <a:gd name="connsiteX0" fmla="*/ 15814 w 1335163"/>
                    <a:gd name="connsiteY0" fmla="*/ 0 h 130855"/>
                    <a:gd name="connsiteX1" fmla="*/ 0 w 1335163"/>
                    <a:gd name="connsiteY1" fmla="*/ 130855 h 130855"/>
                    <a:gd name="connsiteX2" fmla="*/ 1254379 w 1335163"/>
                    <a:gd name="connsiteY2" fmla="*/ 117341 h 130855"/>
                    <a:gd name="connsiteX3" fmla="*/ 1335163 w 1335163"/>
                    <a:gd name="connsiteY3" fmla="*/ 1 h 130855"/>
                    <a:gd name="connsiteX4" fmla="*/ 15814 w 1335163"/>
                    <a:gd name="connsiteY4" fmla="*/ 0 h 130855"/>
                    <a:gd name="connsiteX0" fmla="*/ 15814 w 1335163"/>
                    <a:gd name="connsiteY0" fmla="*/ 0 h 130855"/>
                    <a:gd name="connsiteX1" fmla="*/ 0 w 1335163"/>
                    <a:gd name="connsiteY1" fmla="*/ 130855 h 130855"/>
                    <a:gd name="connsiteX2" fmla="*/ 1271567 w 1335163"/>
                    <a:gd name="connsiteY2" fmla="*/ 117341 h 130855"/>
                    <a:gd name="connsiteX3" fmla="*/ 1335163 w 1335163"/>
                    <a:gd name="connsiteY3" fmla="*/ 1 h 130855"/>
                    <a:gd name="connsiteX4" fmla="*/ 15814 w 1335163"/>
                    <a:gd name="connsiteY4" fmla="*/ 0 h 130855"/>
                    <a:gd name="connsiteX0" fmla="*/ 15814 w 1324850"/>
                    <a:gd name="connsiteY0" fmla="*/ 0 h 130855"/>
                    <a:gd name="connsiteX1" fmla="*/ 0 w 1324850"/>
                    <a:gd name="connsiteY1" fmla="*/ 130855 h 130855"/>
                    <a:gd name="connsiteX2" fmla="*/ 1271567 w 1324850"/>
                    <a:gd name="connsiteY2" fmla="*/ 117341 h 130855"/>
                    <a:gd name="connsiteX3" fmla="*/ 1324850 w 1324850"/>
                    <a:gd name="connsiteY3" fmla="*/ 2 h 130855"/>
                    <a:gd name="connsiteX4" fmla="*/ 15814 w 1324850"/>
                    <a:gd name="connsiteY4" fmla="*/ 0 h 130855"/>
                    <a:gd name="connsiteX0" fmla="*/ 15814 w 1324850"/>
                    <a:gd name="connsiteY0" fmla="*/ 0 h 130855"/>
                    <a:gd name="connsiteX1" fmla="*/ 0 w 1324850"/>
                    <a:gd name="connsiteY1" fmla="*/ 130855 h 130855"/>
                    <a:gd name="connsiteX2" fmla="*/ 1264692 w 1324850"/>
                    <a:gd name="connsiteY2" fmla="*/ 124096 h 130855"/>
                    <a:gd name="connsiteX3" fmla="*/ 1324850 w 1324850"/>
                    <a:gd name="connsiteY3" fmla="*/ 2 h 130855"/>
                    <a:gd name="connsiteX4" fmla="*/ 15814 w 1324850"/>
                    <a:gd name="connsiteY4" fmla="*/ 0 h 130855"/>
                    <a:gd name="connsiteX0" fmla="*/ 15814 w 1945336"/>
                    <a:gd name="connsiteY0" fmla="*/ 0 h 144365"/>
                    <a:gd name="connsiteX1" fmla="*/ 0 w 1945336"/>
                    <a:gd name="connsiteY1" fmla="*/ 130855 h 144365"/>
                    <a:gd name="connsiteX2" fmla="*/ 1945336 w 1945336"/>
                    <a:gd name="connsiteY2" fmla="*/ 144365 h 144365"/>
                    <a:gd name="connsiteX3" fmla="*/ 1324850 w 1945336"/>
                    <a:gd name="connsiteY3" fmla="*/ 2 h 144365"/>
                    <a:gd name="connsiteX4" fmla="*/ 15814 w 1945336"/>
                    <a:gd name="connsiteY4" fmla="*/ 0 h 144365"/>
                    <a:gd name="connsiteX0" fmla="*/ 15814 w 2015806"/>
                    <a:gd name="connsiteY0" fmla="*/ 0 h 144365"/>
                    <a:gd name="connsiteX1" fmla="*/ 0 w 2015806"/>
                    <a:gd name="connsiteY1" fmla="*/ 130855 h 144365"/>
                    <a:gd name="connsiteX2" fmla="*/ 1945336 w 2015806"/>
                    <a:gd name="connsiteY2" fmla="*/ 144365 h 144365"/>
                    <a:gd name="connsiteX3" fmla="*/ 2015806 w 2015806"/>
                    <a:gd name="connsiteY3" fmla="*/ 6759 h 144365"/>
                    <a:gd name="connsiteX4" fmla="*/ 15814 w 2015806"/>
                    <a:gd name="connsiteY4" fmla="*/ 0 h 144365"/>
                    <a:gd name="connsiteX0" fmla="*/ 22689 w 2015806"/>
                    <a:gd name="connsiteY0" fmla="*/ 0 h 144365"/>
                    <a:gd name="connsiteX1" fmla="*/ 0 w 2015806"/>
                    <a:gd name="connsiteY1" fmla="*/ 130855 h 144365"/>
                    <a:gd name="connsiteX2" fmla="*/ 1945336 w 2015806"/>
                    <a:gd name="connsiteY2" fmla="*/ 144365 h 144365"/>
                    <a:gd name="connsiteX3" fmla="*/ 2015806 w 2015806"/>
                    <a:gd name="connsiteY3" fmla="*/ 6759 h 144365"/>
                    <a:gd name="connsiteX4" fmla="*/ 22689 w 2015806"/>
                    <a:gd name="connsiteY4" fmla="*/ 0 h 144365"/>
                    <a:gd name="connsiteX0" fmla="*/ 26127 w 2019244"/>
                    <a:gd name="connsiteY0" fmla="*/ 0 h 144365"/>
                    <a:gd name="connsiteX1" fmla="*/ 0 w 2019244"/>
                    <a:gd name="connsiteY1" fmla="*/ 130855 h 144365"/>
                    <a:gd name="connsiteX2" fmla="*/ 1948774 w 2019244"/>
                    <a:gd name="connsiteY2" fmla="*/ 144365 h 144365"/>
                    <a:gd name="connsiteX3" fmla="*/ 2019244 w 2019244"/>
                    <a:gd name="connsiteY3" fmla="*/ 6759 h 144365"/>
                    <a:gd name="connsiteX4" fmla="*/ 26127 w 2019244"/>
                    <a:gd name="connsiteY4" fmla="*/ 0 h 144365"/>
                    <a:gd name="connsiteX0" fmla="*/ 26127 w 2607072"/>
                    <a:gd name="connsiteY0" fmla="*/ 0 h 144365"/>
                    <a:gd name="connsiteX1" fmla="*/ 0 w 2607072"/>
                    <a:gd name="connsiteY1" fmla="*/ 130855 h 144365"/>
                    <a:gd name="connsiteX2" fmla="*/ 1948774 w 2607072"/>
                    <a:gd name="connsiteY2" fmla="*/ 144365 h 144365"/>
                    <a:gd name="connsiteX3" fmla="*/ 2607072 w 2607072"/>
                    <a:gd name="connsiteY3" fmla="*/ 13514 h 144365"/>
                    <a:gd name="connsiteX4" fmla="*/ 26127 w 2607072"/>
                    <a:gd name="connsiteY4" fmla="*/ 0 h 144365"/>
                    <a:gd name="connsiteX0" fmla="*/ 26127 w 2607072"/>
                    <a:gd name="connsiteY0" fmla="*/ 0 h 151122"/>
                    <a:gd name="connsiteX1" fmla="*/ 0 w 2607072"/>
                    <a:gd name="connsiteY1" fmla="*/ 130855 h 151122"/>
                    <a:gd name="connsiteX2" fmla="*/ 2540040 w 2607072"/>
                    <a:gd name="connsiteY2" fmla="*/ 151122 h 151122"/>
                    <a:gd name="connsiteX3" fmla="*/ 2607072 w 2607072"/>
                    <a:gd name="connsiteY3" fmla="*/ 13514 h 151122"/>
                    <a:gd name="connsiteX4" fmla="*/ 26127 w 2607072"/>
                    <a:gd name="connsiteY4" fmla="*/ 0 h 151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07072" h="151122">
                      <a:moveTo>
                        <a:pt x="26127" y="0"/>
                      </a:moveTo>
                      <a:lnTo>
                        <a:pt x="0" y="130855"/>
                      </a:lnTo>
                      <a:lnTo>
                        <a:pt x="2540040" y="151122"/>
                      </a:lnTo>
                      <a:lnTo>
                        <a:pt x="2607072" y="13514"/>
                      </a:lnTo>
                      <a:lnTo>
                        <a:pt x="26127" y="0"/>
                      </a:lnTo>
                      <a:close/>
                    </a:path>
                  </a:pathLst>
                </a:custGeom>
                <a:solidFill>
                  <a:srgbClr val="976EB6"/>
                </a:solidFill>
                <a:ln w="38100">
                  <a:solidFill>
                    <a:srgbClr val="E46B0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836055" y="5972360"/>
                  <a:ext cx="1324850" cy="91440"/>
                </a:xfrm>
                <a:prstGeom prst="rect">
                  <a:avLst/>
                </a:prstGeom>
                <a:solidFill>
                  <a:srgbClr val="FF2600"/>
                </a:solidFill>
                <a:ln w="3810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1145813" y="6191018"/>
                  <a:ext cx="2019244" cy="91440"/>
                </a:xfrm>
                <a:prstGeom prst="rect">
                  <a:avLst/>
                </a:prstGeom>
                <a:solidFill>
                  <a:srgbClr val="AB7942"/>
                </a:solidFill>
                <a:ln w="3810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1506945" y="6411065"/>
                  <a:ext cx="2607072" cy="91440"/>
                </a:xfrm>
                <a:prstGeom prst="rect">
                  <a:avLst/>
                </a:prstGeom>
                <a:solidFill>
                  <a:srgbClr val="7030A0"/>
                </a:solidFill>
                <a:ln w="3810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256724" y="3784127"/>
                <a:ext cx="670561" cy="1050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61008" y="2813692"/>
                <a:ext cx="670561" cy="1050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2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61008" y="1838708"/>
                <a:ext cx="670561" cy="1050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3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57200" y="4910843"/>
                <a:ext cx="670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0</a:t>
                </a: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2224" y="1188524"/>
                <a:ext cx="269824" cy="269825"/>
              </a:xfrm>
              <a:prstGeom prst="rect">
                <a:avLst/>
              </a:prstGeom>
            </p:spPr>
          </p:pic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3979" y="3789368"/>
              <a:ext cx="1402423" cy="336946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98176B3-2584-B24D-984A-07FDC89C9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694" y="2600484"/>
            <a:ext cx="4908494" cy="516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3">
                <a:extLst>
                  <a:ext uri="{FF2B5EF4-FFF2-40B4-BE49-F238E27FC236}">
                    <a16:creationId xmlns:a16="http://schemas.microsoft.com/office/drawing/2014/main" id="{80AB26FA-3A26-5C43-91BA-0FBE2E07EA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423" y="3677987"/>
                <a:ext cx="8791206" cy="33409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Extensions</a:t>
                </a:r>
              </a:p>
              <a:p>
                <a:pPr lvl="1"/>
                <a:endParaRPr lang="en-US" sz="1600" dirty="0"/>
              </a:p>
              <a:p>
                <a:pPr marL="754063" lvl="1" indent="-317500"/>
                <a:r>
                  <a:rPr lang="en-US" i="1" dirty="0">
                    <a:solidFill>
                      <a:schemeClr val="accent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M </a:t>
                </a:r>
                <a:r>
                  <a:rPr lang="en-US" dirty="0">
                    <a:solidFill>
                      <a:schemeClr val="accent1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: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solidFill>
                      <a:schemeClr val="accent2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P</a:t>
                </a:r>
                <a:r>
                  <a:rPr lang="en-US" i="1" baseline="-25000" dirty="0">
                    <a:solidFill>
                      <a:schemeClr val="accent2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i </a:t>
                </a:r>
                <a:r>
                  <a:rPr lang="en-US" dirty="0">
                    <a:solidFill>
                      <a:schemeClr val="accent2"/>
                    </a:solidFill>
                  </a:rPr>
                  <a:t> = points </a:t>
                </a:r>
                <a:r>
                  <a:rPr lang="en-US" dirty="0"/>
                  <a:t>(</a:t>
                </a:r>
                <a:r>
                  <a:rPr lang="en-US" dirty="0" err="1"/>
                  <a:t>Dey</a:t>
                </a:r>
                <a:r>
                  <a:rPr lang="en-US" dirty="0"/>
                  <a:t> &amp; Moran ’13)</a:t>
                </a:r>
              </a:p>
              <a:p>
                <a:pPr marL="754063" lvl="1" indent="-317500"/>
                <a:r>
                  <a:rPr lang="en-US" i="1" dirty="0">
                    <a:solidFill>
                      <a:schemeClr val="accent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M </a:t>
                </a:r>
                <a:r>
                  <a:rPr lang="en-US" dirty="0">
                    <a:solidFill>
                      <a:schemeClr val="accent1"/>
                    </a:solidFill>
                  </a:rPr>
                  <a:t>= Rational Polyhedron ∩ “Rational” Ellipsoidal Cylinder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solidFill>
                      <a:schemeClr val="accent2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P</a:t>
                </a:r>
                <a:r>
                  <a:rPr lang="en-US" i="1" baseline="-25000" dirty="0">
                    <a:solidFill>
                      <a:schemeClr val="accent2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i </a:t>
                </a:r>
                <a:r>
                  <a:rPr lang="en-US" dirty="0">
                    <a:solidFill>
                      <a:schemeClr val="accent2"/>
                    </a:solidFill>
                  </a:rPr>
                  <a:t> = Rational Ellipsoid ∩ Polytope  </a:t>
                </a:r>
                <a:r>
                  <a:rPr lang="en-US" dirty="0"/>
                  <a:t>(Del Pia &amp; </a:t>
                </a:r>
                <a:r>
                  <a:rPr lang="en-US" dirty="0" err="1"/>
                  <a:t>Poskin</a:t>
                </a:r>
                <a:r>
                  <a:rPr lang="en-US" dirty="0"/>
                  <a:t> ‘16)</a:t>
                </a:r>
                <a:endParaRPr lang="en-US" dirty="0">
                  <a:solidFill>
                    <a:schemeClr val="accent2"/>
                  </a:solidFill>
                </a:endParaRPr>
              </a:p>
              <a:p>
                <a:pPr marL="754063" lvl="1" indent="-317500"/>
                <a:r>
                  <a:rPr lang="en-US" i="1" dirty="0">
                    <a:solidFill>
                      <a:schemeClr val="accent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M </a:t>
                </a:r>
                <a:r>
                  <a:rPr lang="en-US" dirty="0">
                    <a:solidFill>
                      <a:schemeClr val="accent1"/>
                    </a:solidFill>
                  </a:rPr>
                  <a:t>= Compact Convex + Rational Polyhedron Cone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              </a:t>
                </a:r>
                <a:r>
                  <a:rPr lang="en-US" i="1" dirty="0">
                    <a:solidFill>
                      <a:schemeClr val="accent2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P</a:t>
                </a:r>
                <a:r>
                  <a:rPr lang="en-US" i="1" baseline="-25000" dirty="0">
                    <a:solidFill>
                      <a:schemeClr val="accent2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i </a:t>
                </a:r>
                <a:r>
                  <a:rPr lang="en-US" dirty="0">
                    <a:solidFill>
                      <a:schemeClr val="accent2"/>
                    </a:solidFill>
                  </a:rPr>
                  <a:t> = Compact Convex </a:t>
                </a:r>
                <a:r>
                  <a:rPr lang="en-US" dirty="0"/>
                  <a:t>(</a:t>
                </a:r>
                <a:r>
                  <a:rPr lang="en-US" dirty="0" err="1"/>
                  <a:t>Lubin</a:t>
                </a:r>
                <a:r>
                  <a:rPr lang="en-US" dirty="0"/>
                  <a:t>, </a:t>
                </a:r>
                <a:r>
                  <a:rPr lang="en-US" dirty="0" err="1"/>
                  <a:t>Zadik</a:t>
                </a:r>
                <a:r>
                  <a:rPr lang="en-US" dirty="0"/>
                  <a:t> &amp; V. 17’)</a:t>
                </a:r>
                <a:endParaRPr lang="en-US" dirty="0">
                  <a:solidFill>
                    <a:schemeClr val="accent2"/>
                  </a:solidFill>
                </a:endParaRPr>
              </a:p>
              <a:p>
                <a:pPr marL="461963" lvl="1" indent="-317500"/>
                <a:endParaRPr lang="en-US" dirty="0"/>
              </a:p>
            </p:txBody>
          </p:sp>
        </mc:Choice>
        <mc:Fallback xmlns="">
          <p:sp>
            <p:nvSpPr>
              <p:cNvPr id="39" name="Content Placeholder 3">
                <a:extLst>
                  <a:ext uri="{FF2B5EF4-FFF2-40B4-BE49-F238E27FC236}">
                    <a16:creationId xmlns:a16="http://schemas.microsoft.com/office/drawing/2014/main" id="{80AB26FA-3A26-5C43-91BA-0FBE2E07E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23" y="3677987"/>
                <a:ext cx="8791206" cy="3340939"/>
              </a:xfrm>
              <a:prstGeom prst="rect">
                <a:avLst/>
              </a:prstGeom>
              <a:blipFill>
                <a:blip r:embed="rId5"/>
                <a:stretch>
                  <a:fillRect l="-1154" t="-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41628FC2-BD9D-4C4C-92C6-0F826D43F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1557" y="3555439"/>
            <a:ext cx="6571170" cy="75406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509D40C-2070-B94B-84EB-23226D81C5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3630" y="1214829"/>
            <a:ext cx="5030946" cy="12351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BA1429-1B5C-C941-8030-3E2996BEF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24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206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829" y="265200"/>
            <a:ext cx="8686800" cy="580821"/>
          </a:xfrm>
          <a:ln>
            <a:noFill/>
          </a:ln>
        </p:spPr>
        <p:txBody>
          <a:bodyPr/>
          <a:lstStyle/>
          <a:p>
            <a:r>
              <a:rPr lang="en-US" dirty="0"/>
              <a:t>MICPR = </a:t>
            </a:r>
            <a:r>
              <a:rPr lang="en-US" dirty="0">
                <a:solidFill>
                  <a:schemeClr val="accent2"/>
                </a:solidFill>
              </a:rPr>
              <a:t>Convex Sets </a:t>
            </a:r>
            <a:r>
              <a:rPr lang="en-US" dirty="0">
                <a:solidFill>
                  <a:srgbClr val="00B050"/>
                </a:solidFill>
              </a:rPr>
              <a:t>Indexed</a:t>
            </a:r>
            <a:r>
              <a:rPr lang="en-US" dirty="0"/>
              <a:t> by </a:t>
            </a:r>
            <a:r>
              <a:rPr lang="en-US" dirty="0">
                <a:solidFill>
                  <a:srgbClr val="00B050"/>
                </a:solidFill>
              </a:rPr>
              <a:t>Integers in Convex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2FD867-A4A0-974A-928D-AD13305F9078}"/>
              </a:ext>
            </a:extLst>
          </p:cNvPr>
          <p:cNvGrpSpPr/>
          <p:nvPr/>
        </p:nvGrpSpPr>
        <p:grpSpPr>
          <a:xfrm>
            <a:off x="484167" y="1285165"/>
            <a:ext cx="2571549" cy="2296407"/>
            <a:chOff x="297033" y="1186538"/>
            <a:chExt cx="3439369" cy="3428176"/>
          </a:xfrm>
        </p:grpSpPr>
        <p:grpSp>
          <p:nvGrpSpPr>
            <p:cNvPr id="43" name="Group 42"/>
            <p:cNvGrpSpPr/>
            <p:nvPr/>
          </p:nvGrpSpPr>
          <p:grpSpPr>
            <a:xfrm>
              <a:off x="297033" y="1186538"/>
              <a:ext cx="3401208" cy="3428176"/>
              <a:chOff x="256724" y="1188524"/>
              <a:chExt cx="4257180" cy="4610013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856903" y="1244601"/>
                <a:ext cx="3657001" cy="4553936"/>
                <a:chOff x="589882" y="1234440"/>
                <a:chExt cx="4558677" cy="5268065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594925" y="4754418"/>
                  <a:ext cx="4050336" cy="0"/>
                </a:xfrm>
                <a:prstGeom prst="line">
                  <a:avLst/>
                </a:prstGeom>
                <a:ln w="47625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595708" y="3667241"/>
                  <a:ext cx="4050336" cy="0"/>
                </a:xfrm>
                <a:prstGeom prst="line">
                  <a:avLst/>
                </a:prstGeom>
                <a:ln w="47625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02944" y="2572120"/>
                  <a:ext cx="4050336" cy="0"/>
                </a:xfrm>
                <a:prstGeom prst="line">
                  <a:avLst/>
                </a:prstGeom>
                <a:ln w="47625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 flipV="1">
                  <a:off x="602944" y="1234440"/>
                  <a:ext cx="0" cy="4610754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589882" y="5838662"/>
                  <a:ext cx="4198402" cy="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Freeform 21"/>
                <p:cNvSpPr/>
                <p:nvPr/>
              </p:nvSpPr>
              <p:spPr>
                <a:xfrm>
                  <a:off x="762965" y="1316671"/>
                  <a:ext cx="4385594" cy="4352609"/>
                </a:xfrm>
                <a:custGeom>
                  <a:avLst/>
                  <a:gdLst>
                    <a:gd name="connsiteX0" fmla="*/ 1020961 w 3698847"/>
                    <a:gd name="connsiteY0" fmla="*/ 0 h 3010989"/>
                    <a:gd name="connsiteX1" fmla="*/ 145750 w 3698847"/>
                    <a:gd name="connsiteY1" fmla="*/ 3010989 h 3010989"/>
                    <a:gd name="connsiteX2" fmla="*/ 3698847 w 3698847"/>
                    <a:gd name="connsiteY2" fmla="*/ 6532 h 3010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98847" h="3010989">
                      <a:moveTo>
                        <a:pt x="1020961" y="0"/>
                      </a:moveTo>
                      <a:cubicBezTo>
                        <a:pt x="360198" y="1504950"/>
                        <a:pt x="-300564" y="3009900"/>
                        <a:pt x="145750" y="3010989"/>
                      </a:cubicBezTo>
                      <a:cubicBezTo>
                        <a:pt x="592064" y="3012078"/>
                        <a:pt x="2145455" y="1509305"/>
                        <a:pt x="3698847" y="6532"/>
                      </a:cubicBezTo>
                    </a:path>
                  </a:pathLst>
                </a:custGeom>
                <a:gradFill>
                  <a:gsLst>
                    <a:gs pos="38000">
                      <a:schemeClr val="accent1">
                        <a:alpha val="25000"/>
                      </a:schemeClr>
                    </a:gs>
                    <a:gs pos="82000">
                      <a:schemeClr val="accent1">
                        <a:alpha val="10000"/>
                      </a:schemeClr>
                    </a:gs>
                    <a:gs pos="93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1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0"/>
                </a:gradFill>
                <a:ln w="38100">
                  <a:gradFill>
                    <a:gsLst>
                      <a:gs pos="0">
                        <a:schemeClr val="accent1"/>
                      </a:gs>
                      <a:gs pos="82000">
                        <a:schemeClr val="accent1"/>
                      </a:gs>
                      <a:gs pos="9600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6200000" scaled="0"/>
                  </a:gra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836054" y="4723938"/>
                  <a:ext cx="1324850" cy="66578"/>
                </a:xfrm>
                <a:custGeom>
                  <a:avLst/>
                  <a:gdLst>
                    <a:gd name="connsiteX0" fmla="*/ 385354 w 2116183"/>
                    <a:gd name="connsiteY0" fmla="*/ 0 h 757646"/>
                    <a:gd name="connsiteX1" fmla="*/ 0 w 2116183"/>
                    <a:gd name="connsiteY1" fmla="*/ 738052 h 757646"/>
                    <a:gd name="connsiteX2" fmla="*/ 1593668 w 2116183"/>
                    <a:gd name="connsiteY2" fmla="*/ 757646 h 757646"/>
                    <a:gd name="connsiteX3" fmla="*/ 2116183 w 2116183"/>
                    <a:gd name="connsiteY3" fmla="*/ 58783 h 757646"/>
                    <a:gd name="connsiteX4" fmla="*/ 385354 w 2116183"/>
                    <a:gd name="connsiteY4" fmla="*/ 0 h 757646"/>
                    <a:gd name="connsiteX0" fmla="*/ 385354 w 2116183"/>
                    <a:gd name="connsiteY0" fmla="*/ 0 h 738052"/>
                    <a:gd name="connsiteX1" fmla="*/ 0 w 2116183"/>
                    <a:gd name="connsiteY1" fmla="*/ 738052 h 738052"/>
                    <a:gd name="connsiteX2" fmla="*/ 1260565 w 2116183"/>
                    <a:gd name="connsiteY2" fmla="*/ 718458 h 738052"/>
                    <a:gd name="connsiteX3" fmla="*/ 2116183 w 2116183"/>
                    <a:gd name="connsiteY3" fmla="*/ 58783 h 738052"/>
                    <a:gd name="connsiteX4" fmla="*/ 385354 w 2116183"/>
                    <a:gd name="connsiteY4" fmla="*/ 0 h 738052"/>
                    <a:gd name="connsiteX0" fmla="*/ 372291 w 2103120"/>
                    <a:gd name="connsiteY0" fmla="*/ 0 h 731521"/>
                    <a:gd name="connsiteX1" fmla="*/ 0 w 2103120"/>
                    <a:gd name="connsiteY1" fmla="*/ 731521 h 731521"/>
                    <a:gd name="connsiteX2" fmla="*/ 1247502 w 2103120"/>
                    <a:gd name="connsiteY2" fmla="*/ 718458 h 731521"/>
                    <a:gd name="connsiteX3" fmla="*/ 2103120 w 2103120"/>
                    <a:gd name="connsiteY3" fmla="*/ 58783 h 731521"/>
                    <a:gd name="connsiteX4" fmla="*/ 372291 w 2103120"/>
                    <a:gd name="connsiteY4" fmla="*/ 0 h 731521"/>
                    <a:gd name="connsiteX0" fmla="*/ 26126 w 2103120"/>
                    <a:gd name="connsiteY0" fmla="*/ 548640 h 672738"/>
                    <a:gd name="connsiteX1" fmla="*/ 0 w 2103120"/>
                    <a:gd name="connsiteY1" fmla="*/ 672738 h 672738"/>
                    <a:gd name="connsiteX2" fmla="*/ 1247502 w 2103120"/>
                    <a:gd name="connsiteY2" fmla="*/ 659675 h 672738"/>
                    <a:gd name="connsiteX3" fmla="*/ 2103120 w 2103120"/>
                    <a:gd name="connsiteY3" fmla="*/ 0 h 672738"/>
                    <a:gd name="connsiteX4" fmla="*/ 26126 w 2103120"/>
                    <a:gd name="connsiteY4" fmla="*/ 548640 h 672738"/>
                    <a:gd name="connsiteX0" fmla="*/ 26126 w 1338943"/>
                    <a:gd name="connsiteY0" fmla="*/ 0 h 124098"/>
                    <a:gd name="connsiteX1" fmla="*/ 0 w 1338943"/>
                    <a:gd name="connsiteY1" fmla="*/ 124098 h 124098"/>
                    <a:gd name="connsiteX2" fmla="*/ 1247502 w 1338943"/>
                    <a:gd name="connsiteY2" fmla="*/ 111035 h 124098"/>
                    <a:gd name="connsiteX3" fmla="*/ 1338943 w 1338943"/>
                    <a:gd name="connsiteY3" fmla="*/ 6532 h 124098"/>
                    <a:gd name="connsiteX4" fmla="*/ 26126 w 1338943"/>
                    <a:gd name="connsiteY4" fmla="*/ 0 h 124098"/>
                    <a:gd name="connsiteX0" fmla="*/ 26126 w 1345475"/>
                    <a:gd name="connsiteY0" fmla="*/ 6531 h 130629"/>
                    <a:gd name="connsiteX1" fmla="*/ 0 w 1345475"/>
                    <a:gd name="connsiteY1" fmla="*/ 130629 h 130629"/>
                    <a:gd name="connsiteX2" fmla="*/ 1247502 w 1345475"/>
                    <a:gd name="connsiteY2" fmla="*/ 117566 h 130629"/>
                    <a:gd name="connsiteX3" fmla="*/ 1345475 w 1345475"/>
                    <a:gd name="connsiteY3" fmla="*/ 0 h 130629"/>
                    <a:gd name="connsiteX4" fmla="*/ 26126 w 1345475"/>
                    <a:gd name="connsiteY4" fmla="*/ 6531 h 130629"/>
                    <a:gd name="connsiteX0" fmla="*/ 26126 w 1345475"/>
                    <a:gd name="connsiteY0" fmla="*/ 6531 h 130629"/>
                    <a:gd name="connsiteX1" fmla="*/ 0 w 1345475"/>
                    <a:gd name="connsiteY1" fmla="*/ 130629 h 130629"/>
                    <a:gd name="connsiteX2" fmla="*/ 1247502 w 1345475"/>
                    <a:gd name="connsiteY2" fmla="*/ 130628 h 130629"/>
                    <a:gd name="connsiteX3" fmla="*/ 1345475 w 1345475"/>
                    <a:gd name="connsiteY3" fmla="*/ 0 h 130629"/>
                    <a:gd name="connsiteX4" fmla="*/ 26126 w 1345475"/>
                    <a:gd name="connsiteY4" fmla="*/ 6531 h 130629"/>
                    <a:gd name="connsiteX0" fmla="*/ 26126 w 1345475"/>
                    <a:gd name="connsiteY0" fmla="*/ 0 h 124098"/>
                    <a:gd name="connsiteX1" fmla="*/ 0 w 1345475"/>
                    <a:gd name="connsiteY1" fmla="*/ 124098 h 124098"/>
                    <a:gd name="connsiteX2" fmla="*/ 1247502 w 1345475"/>
                    <a:gd name="connsiteY2" fmla="*/ 124097 h 124098"/>
                    <a:gd name="connsiteX3" fmla="*/ 1345475 w 1345475"/>
                    <a:gd name="connsiteY3" fmla="*/ 1 h 124098"/>
                    <a:gd name="connsiteX4" fmla="*/ 26126 w 1345475"/>
                    <a:gd name="connsiteY4" fmla="*/ 0 h 124098"/>
                    <a:gd name="connsiteX0" fmla="*/ 26126 w 1345475"/>
                    <a:gd name="connsiteY0" fmla="*/ 0 h 130853"/>
                    <a:gd name="connsiteX1" fmla="*/ 0 w 1345475"/>
                    <a:gd name="connsiteY1" fmla="*/ 124098 h 130853"/>
                    <a:gd name="connsiteX2" fmla="*/ 1271566 w 1345475"/>
                    <a:gd name="connsiteY2" fmla="*/ 130853 h 130853"/>
                    <a:gd name="connsiteX3" fmla="*/ 1345475 w 1345475"/>
                    <a:gd name="connsiteY3" fmla="*/ 1 h 130853"/>
                    <a:gd name="connsiteX4" fmla="*/ 26126 w 1345475"/>
                    <a:gd name="connsiteY4" fmla="*/ 0 h 130853"/>
                    <a:gd name="connsiteX0" fmla="*/ 26126 w 1345475"/>
                    <a:gd name="connsiteY0" fmla="*/ 0 h 124098"/>
                    <a:gd name="connsiteX1" fmla="*/ 0 w 1345475"/>
                    <a:gd name="connsiteY1" fmla="*/ 124098 h 124098"/>
                    <a:gd name="connsiteX2" fmla="*/ 1264691 w 1345475"/>
                    <a:gd name="connsiteY2" fmla="*/ 117341 h 124098"/>
                    <a:gd name="connsiteX3" fmla="*/ 1345475 w 1345475"/>
                    <a:gd name="connsiteY3" fmla="*/ 1 h 124098"/>
                    <a:gd name="connsiteX4" fmla="*/ 26126 w 1345475"/>
                    <a:gd name="connsiteY4" fmla="*/ 0 h 124098"/>
                    <a:gd name="connsiteX0" fmla="*/ 19251 w 1338600"/>
                    <a:gd name="connsiteY0" fmla="*/ 0 h 130855"/>
                    <a:gd name="connsiteX1" fmla="*/ 0 w 1338600"/>
                    <a:gd name="connsiteY1" fmla="*/ 130855 h 130855"/>
                    <a:gd name="connsiteX2" fmla="*/ 1257816 w 1338600"/>
                    <a:gd name="connsiteY2" fmla="*/ 117341 h 130855"/>
                    <a:gd name="connsiteX3" fmla="*/ 1338600 w 1338600"/>
                    <a:gd name="connsiteY3" fmla="*/ 1 h 130855"/>
                    <a:gd name="connsiteX4" fmla="*/ 19251 w 1338600"/>
                    <a:gd name="connsiteY4" fmla="*/ 0 h 130855"/>
                    <a:gd name="connsiteX0" fmla="*/ 5501 w 1324850"/>
                    <a:gd name="connsiteY0" fmla="*/ 0 h 130855"/>
                    <a:gd name="connsiteX1" fmla="*/ 0 w 1324850"/>
                    <a:gd name="connsiteY1" fmla="*/ 130855 h 130855"/>
                    <a:gd name="connsiteX2" fmla="*/ 1244066 w 1324850"/>
                    <a:gd name="connsiteY2" fmla="*/ 117341 h 130855"/>
                    <a:gd name="connsiteX3" fmla="*/ 1324850 w 1324850"/>
                    <a:gd name="connsiteY3" fmla="*/ 1 h 130855"/>
                    <a:gd name="connsiteX4" fmla="*/ 5501 w 1324850"/>
                    <a:gd name="connsiteY4" fmla="*/ 0 h 130855"/>
                    <a:gd name="connsiteX0" fmla="*/ 15814 w 1335163"/>
                    <a:gd name="connsiteY0" fmla="*/ 0 h 130855"/>
                    <a:gd name="connsiteX1" fmla="*/ 0 w 1335163"/>
                    <a:gd name="connsiteY1" fmla="*/ 130855 h 130855"/>
                    <a:gd name="connsiteX2" fmla="*/ 1254379 w 1335163"/>
                    <a:gd name="connsiteY2" fmla="*/ 117341 h 130855"/>
                    <a:gd name="connsiteX3" fmla="*/ 1335163 w 1335163"/>
                    <a:gd name="connsiteY3" fmla="*/ 1 h 130855"/>
                    <a:gd name="connsiteX4" fmla="*/ 15814 w 1335163"/>
                    <a:gd name="connsiteY4" fmla="*/ 0 h 130855"/>
                    <a:gd name="connsiteX0" fmla="*/ 15814 w 1335163"/>
                    <a:gd name="connsiteY0" fmla="*/ 0 h 130855"/>
                    <a:gd name="connsiteX1" fmla="*/ 0 w 1335163"/>
                    <a:gd name="connsiteY1" fmla="*/ 130855 h 130855"/>
                    <a:gd name="connsiteX2" fmla="*/ 1271567 w 1335163"/>
                    <a:gd name="connsiteY2" fmla="*/ 117341 h 130855"/>
                    <a:gd name="connsiteX3" fmla="*/ 1335163 w 1335163"/>
                    <a:gd name="connsiteY3" fmla="*/ 1 h 130855"/>
                    <a:gd name="connsiteX4" fmla="*/ 15814 w 1335163"/>
                    <a:gd name="connsiteY4" fmla="*/ 0 h 130855"/>
                    <a:gd name="connsiteX0" fmla="*/ 15814 w 1324850"/>
                    <a:gd name="connsiteY0" fmla="*/ 0 h 130855"/>
                    <a:gd name="connsiteX1" fmla="*/ 0 w 1324850"/>
                    <a:gd name="connsiteY1" fmla="*/ 130855 h 130855"/>
                    <a:gd name="connsiteX2" fmla="*/ 1271567 w 1324850"/>
                    <a:gd name="connsiteY2" fmla="*/ 117341 h 130855"/>
                    <a:gd name="connsiteX3" fmla="*/ 1324850 w 1324850"/>
                    <a:gd name="connsiteY3" fmla="*/ 2 h 130855"/>
                    <a:gd name="connsiteX4" fmla="*/ 15814 w 1324850"/>
                    <a:gd name="connsiteY4" fmla="*/ 0 h 130855"/>
                    <a:gd name="connsiteX0" fmla="*/ 15814 w 1324850"/>
                    <a:gd name="connsiteY0" fmla="*/ 0 h 130855"/>
                    <a:gd name="connsiteX1" fmla="*/ 0 w 1324850"/>
                    <a:gd name="connsiteY1" fmla="*/ 130855 h 130855"/>
                    <a:gd name="connsiteX2" fmla="*/ 1264692 w 1324850"/>
                    <a:gd name="connsiteY2" fmla="*/ 124096 h 130855"/>
                    <a:gd name="connsiteX3" fmla="*/ 1324850 w 1324850"/>
                    <a:gd name="connsiteY3" fmla="*/ 2 h 130855"/>
                    <a:gd name="connsiteX4" fmla="*/ 15814 w 1324850"/>
                    <a:gd name="connsiteY4" fmla="*/ 0 h 130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4850" h="130855">
                      <a:moveTo>
                        <a:pt x="15814" y="0"/>
                      </a:moveTo>
                      <a:lnTo>
                        <a:pt x="0" y="130855"/>
                      </a:lnTo>
                      <a:lnTo>
                        <a:pt x="1264692" y="124096"/>
                      </a:lnTo>
                      <a:lnTo>
                        <a:pt x="1324850" y="2"/>
                      </a:lnTo>
                      <a:lnTo>
                        <a:pt x="15814" y="0"/>
                      </a:lnTo>
                      <a:close/>
                    </a:path>
                  </a:pathLst>
                </a:custGeom>
                <a:solidFill>
                  <a:srgbClr val="FF7F68"/>
                </a:solidFill>
                <a:ln w="38100">
                  <a:solidFill>
                    <a:srgbClr val="E46B0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23" name="Freeform 22"/>
                <p:cNvSpPr/>
                <p:nvPr/>
              </p:nvSpPr>
              <p:spPr>
                <a:xfrm>
                  <a:off x="1145813" y="3632789"/>
                  <a:ext cx="2019244" cy="73452"/>
                </a:xfrm>
                <a:custGeom>
                  <a:avLst/>
                  <a:gdLst>
                    <a:gd name="connsiteX0" fmla="*/ 385354 w 2116183"/>
                    <a:gd name="connsiteY0" fmla="*/ 0 h 757646"/>
                    <a:gd name="connsiteX1" fmla="*/ 0 w 2116183"/>
                    <a:gd name="connsiteY1" fmla="*/ 738052 h 757646"/>
                    <a:gd name="connsiteX2" fmla="*/ 1593668 w 2116183"/>
                    <a:gd name="connsiteY2" fmla="*/ 757646 h 757646"/>
                    <a:gd name="connsiteX3" fmla="*/ 2116183 w 2116183"/>
                    <a:gd name="connsiteY3" fmla="*/ 58783 h 757646"/>
                    <a:gd name="connsiteX4" fmla="*/ 385354 w 2116183"/>
                    <a:gd name="connsiteY4" fmla="*/ 0 h 757646"/>
                    <a:gd name="connsiteX0" fmla="*/ 385354 w 2116183"/>
                    <a:gd name="connsiteY0" fmla="*/ 0 h 738052"/>
                    <a:gd name="connsiteX1" fmla="*/ 0 w 2116183"/>
                    <a:gd name="connsiteY1" fmla="*/ 738052 h 738052"/>
                    <a:gd name="connsiteX2" fmla="*/ 1260565 w 2116183"/>
                    <a:gd name="connsiteY2" fmla="*/ 718458 h 738052"/>
                    <a:gd name="connsiteX3" fmla="*/ 2116183 w 2116183"/>
                    <a:gd name="connsiteY3" fmla="*/ 58783 h 738052"/>
                    <a:gd name="connsiteX4" fmla="*/ 385354 w 2116183"/>
                    <a:gd name="connsiteY4" fmla="*/ 0 h 738052"/>
                    <a:gd name="connsiteX0" fmla="*/ 372291 w 2103120"/>
                    <a:gd name="connsiteY0" fmla="*/ 0 h 731521"/>
                    <a:gd name="connsiteX1" fmla="*/ 0 w 2103120"/>
                    <a:gd name="connsiteY1" fmla="*/ 731521 h 731521"/>
                    <a:gd name="connsiteX2" fmla="*/ 1247502 w 2103120"/>
                    <a:gd name="connsiteY2" fmla="*/ 718458 h 731521"/>
                    <a:gd name="connsiteX3" fmla="*/ 2103120 w 2103120"/>
                    <a:gd name="connsiteY3" fmla="*/ 58783 h 731521"/>
                    <a:gd name="connsiteX4" fmla="*/ 372291 w 2103120"/>
                    <a:gd name="connsiteY4" fmla="*/ 0 h 731521"/>
                    <a:gd name="connsiteX0" fmla="*/ 26126 w 2103120"/>
                    <a:gd name="connsiteY0" fmla="*/ 548640 h 672738"/>
                    <a:gd name="connsiteX1" fmla="*/ 0 w 2103120"/>
                    <a:gd name="connsiteY1" fmla="*/ 672738 h 672738"/>
                    <a:gd name="connsiteX2" fmla="*/ 1247502 w 2103120"/>
                    <a:gd name="connsiteY2" fmla="*/ 659675 h 672738"/>
                    <a:gd name="connsiteX3" fmla="*/ 2103120 w 2103120"/>
                    <a:gd name="connsiteY3" fmla="*/ 0 h 672738"/>
                    <a:gd name="connsiteX4" fmla="*/ 26126 w 2103120"/>
                    <a:gd name="connsiteY4" fmla="*/ 548640 h 672738"/>
                    <a:gd name="connsiteX0" fmla="*/ 26126 w 1338943"/>
                    <a:gd name="connsiteY0" fmla="*/ 0 h 124098"/>
                    <a:gd name="connsiteX1" fmla="*/ 0 w 1338943"/>
                    <a:gd name="connsiteY1" fmla="*/ 124098 h 124098"/>
                    <a:gd name="connsiteX2" fmla="*/ 1247502 w 1338943"/>
                    <a:gd name="connsiteY2" fmla="*/ 111035 h 124098"/>
                    <a:gd name="connsiteX3" fmla="*/ 1338943 w 1338943"/>
                    <a:gd name="connsiteY3" fmla="*/ 6532 h 124098"/>
                    <a:gd name="connsiteX4" fmla="*/ 26126 w 1338943"/>
                    <a:gd name="connsiteY4" fmla="*/ 0 h 124098"/>
                    <a:gd name="connsiteX0" fmla="*/ 26126 w 1345475"/>
                    <a:gd name="connsiteY0" fmla="*/ 6531 h 130629"/>
                    <a:gd name="connsiteX1" fmla="*/ 0 w 1345475"/>
                    <a:gd name="connsiteY1" fmla="*/ 130629 h 130629"/>
                    <a:gd name="connsiteX2" fmla="*/ 1247502 w 1345475"/>
                    <a:gd name="connsiteY2" fmla="*/ 117566 h 130629"/>
                    <a:gd name="connsiteX3" fmla="*/ 1345475 w 1345475"/>
                    <a:gd name="connsiteY3" fmla="*/ 0 h 130629"/>
                    <a:gd name="connsiteX4" fmla="*/ 26126 w 1345475"/>
                    <a:gd name="connsiteY4" fmla="*/ 6531 h 130629"/>
                    <a:gd name="connsiteX0" fmla="*/ 26126 w 1345475"/>
                    <a:gd name="connsiteY0" fmla="*/ 6531 h 130629"/>
                    <a:gd name="connsiteX1" fmla="*/ 0 w 1345475"/>
                    <a:gd name="connsiteY1" fmla="*/ 130629 h 130629"/>
                    <a:gd name="connsiteX2" fmla="*/ 1247502 w 1345475"/>
                    <a:gd name="connsiteY2" fmla="*/ 130628 h 130629"/>
                    <a:gd name="connsiteX3" fmla="*/ 1345475 w 1345475"/>
                    <a:gd name="connsiteY3" fmla="*/ 0 h 130629"/>
                    <a:gd name="connsiteX4" fmla="*/ 26126 w 1345475"/>
                    <a:gd name="connsiteY4" fmla="*/ 6531 h 130629"/>
                    <a:gd name="connsiteX0" fmla="*/ 26126 w 1345475"/>
                    <a:gd name="connsiteY0" fmla="*/ 0 h 124098"/>
                    <a:gd name="connsiteX1" fmla="*/ 0 w 1345475"/>
                    <a:gd name="connsiteY1" fmla="*/ 124098 h 124098"/>
                    <a:gd name="connsiteX2" fmla="*/ 1247502 w 1345475"/>
                    <a:gd name="connsiteY2" fmla="*/ 124097 h 124098"/>
                    <a:gd name="connsiteX3" fmla="*/ 1345475 w 1345475"/>
                    <a:gd name="connsiteY3" fmla="*/ 1 h 124098"/>
                    <a:gd name="connsiteX4" fmla="*/ 26126 w 1345475"/>
                    <a:gd name="connsiteY4" fmla="*/ 0 h 124098"/>
                    <a:gd name="connsiteX0" fmla="*/ 26126 w 1345475"/>
                    <a:gd name="connsiteY0" fmla="*/ 0 h 130853"/>
                    <a:gd name="connsiteX1" fmla="*/ 0 w 1345475"/>
                    <a:gd name="connsiteY1" fmla="*/ 124098 h 130853"/>
                    <a:gd name="connsiteX2" fmla="*/ 1271566 w 1345475"/>
                    <a:gd name="connsiteY2" fmla="*/ 130853 h 130853"/>
                    <a:gd name="connsiteX3" fmla="*/ 1345475 w 1345475"/>
                    <a:gd name="connsiteY3" fmla="*/ 1 h 130853"/>
                    <a:gd name="connsiteX4" fmla="*/ 26126 w 1345475"/>
                    <a:gd name="connsiteY4" fmla="*/ 0 h 130853"/>
                    <a:gd name="connsiteX0" fmla="*/ 26126 w 1345475"/>
                    <a:gd name="connsiteY0" fmla="*/ 0 h 124098"/>
                    <a:gd name="connsiteX1" fmla="*/ 0 w 1345475"/>
                    <a:gd name="connsiteY1" fmla="*/ 124098 h 124098"/>
                    <a:gd name="connsiteX2" fmla="*/ 1264691 w 1345475"/>
                    <a:gd name="connsiteY2" fmla="*/ 117341 h 124098"/>
                    <a:gd name="connsiteX3" fmla="*/ 1345475 w 1345475"/>
                    <a:gd name="connsiteY3" fmla="*/ 1 h 124098"/>
                    <a:gd name="connsiteX4" fmla="*/ 26126 w 1345475"/>
                    <a:gd name="connsiteY4" fmla="*/ 0 h 124098"/>
                    <a:gd name="connsiteX0" fmla="*/ 19251 w 1338600"/>
                    <a:gd name="connsiteY0" fmla="*/ 0 h 130855"/>
                    <a:gd name="connsiteX1" fmla="*/ 0 w 1338600"/>
                    <a:gd name="connsiteY1" fmla="*/ 130855 h 130855"/>
                    <a:gd name="connsiteX2" fmla="*/ 1257816 w 1338600"/>
                    <a:gd name="connsiteY2" fmla="*/ 117341 h 130855"/>
                    <a:gd name="connsiteX3" fmla="*/ 1338600 w 1338600"/>
                    <a:gd name="connsiteY3" fmla="*/ 1 h 130855"/>
                    <a:gd name="connsiteX4" fmla="*/ 19251 w 1338600"/>
                    <a:gd name="connsiteY4" fmla="*/ 0 h 130855"/>
                    <a:gd name="connsiteX0" fmla="*/ 5501 w 1324850"/>
                    <a:gd name="connsiteY0" fmla="*/ 0 h 130855"/>
                    <a:gd name="connsiteX1" fmla="*/ 0 w 1324850"/>
                    <a:gd name="connsiteY1" fmla="*/ 130855 h 130855"/>
                    <a:gd name="connsiteX2" fmla="*/ 1244066 w 1324850"/>
                    <a:gd name="connsiteY2" fmla="*/ 117341 h 130855"/>
                    <a:gd name="connsiteX3" fmla="*/ 1324850 w 1324850"/>
                    <a:gd name="connsiteY3" fmla="*/ 1 h 130855"/>
                    <a:gd name="connsiteX4" fmla="*/ 5501 w 1324850"/>
                    <a:gd name="connsiteY4" fmla="*/ 0 h 130855"/>
                    <a:gd name="connsiteX0" fmla="*/ 15814 w 1335163"/>
                    <a:gd name="connsiteY0" fmla="*/ 0 h 130855"/>
                    <a:gd name="connsiteX1" fmla="*/ 0 w 1335163"/>
                    <a:gd name="connsiteY1" fmla="*/ 130855 h 130855"/>
                    <a:gd name="connsiteX2" fmla="*/ 1254379 w 1335163"/>
                    <a:gd name="connsiteY2" fmla="*/ 117341 h 130855"/>
                    <a:gd name="connsiteX3" fmla="*/ 1335163 w 1335163"/>
                    <a:gd name="connsiteY3" fmla="*/ 1 h 130855"/>
                    <a:gd name="connsiteX4" fmla="*/ 15814 w 1335163"/>
                    <a:gd name="connsiteY4" fmla="*/ 0 h 130855"/>
                    <a:gd name="connsiteX0" fmla="*/ 15814 w 1335163"/>
                    <a:gd name="connsiteY0" fmla="*/ 0 h 130855"/>
                    <a:gd name="connsiteX1" fmla="*/ 0 w 1335163"/>
                    <a:gd name="connsiteY1" fmla="*/ 130855 h 130855"/>
                    <a:gd name="connsiteX2" fmla="*/ 1271567 w 1335163"/>
                    <a:gd name="connsiteY2" fmla="*/ 117341 h 130855"/>
                    <a:gd name="connsiteX3" fmla="*/ 1335163 w 1335163"/>
                    <a:gd name="connsiteY3" fmla="*/ 1 h 130855"/>
                    <a:gd name="connsiteX4" fmla="*/ 15814 w 1335163"/>
                    <a:gd name="connsiteY4" fmla="*/ 0 h 130855"/>
                    <a:gd name="connsiteX0" fmla="*/ 15814 w 1324850"/>
                    <a:gd name="connsiteY0" fmla="*/ 0 h 130855"/>
                    <a:gd name="connsiteX1" fmla="*/ 0 w 1324850"/>
                    <a:gd name="connsiteY1" fmla="*/ 130855 h 130855"/>
                    <a:gd name="connsiteX2" fmla="*/ 1271567 w 1324850"/>
                    <a:gd name="connsiteY2" fmla="*/ 117341 h 130855"/>
                    <a:gd name="connsiteX3" fmla="*/ 1324850 w 1324850"/>
                    <a:gd name="connsiteY3" fmla="*/ 2 h 130855"/>
                    <a:gd name="connsiteX4" fmla="*/ 15814 w 1324850"/>
                    <a:gd name="connsiteY4" fmla="*/ 0 h 130855"/>
                    <a:gd name="connsiteX0" fmla="*/ 15814 w 1324850"/>
                    <a:gd name="connsiteY0" fmla="*/ 0 h 130855"/>
                    <a:gd name="connsiteX1" fmla="*/ 0 w 1324850"/>
                    <a:gd name="connsiteY1" fmla="*/ 130855 h 130855"/>
                    <a:gd name="connsiteX2" fmla="*/ 1264692 w 1324850"/>
                    <a:gd name="connsiteY2" fmla="*/ 124096 h 130855"/>
                    <a:gd name="connsiteX3" fmla="*/ 1324850 w 1324850"/>
                    <a:gd name="connsiteY3" fmla="*/ 2 h 130855"/>
                    <a:gd name="connsiteX4" fmla="*/ 15814 w 1324850"/>
                    <a:gd name="connsiteY4" fmla="*/ 0 h 130855"/>
                    <a:gd name="connsiteX0" fmla="*/ 15814 w 1945336"/>
                    <a:gd name="connsiteY0" fmla="*/ 0 h 144365"/>
                    <a:gd name="connsiteX1" fmla="*/ 0 w 1945336"/>
                    <a:gd name="connsiteY1" fmla="*/ 130855 h 144365"/>
                    <a:gd name="connsiteX2" fmla="*/ 1945336 w 1945336"/>
                    <a:gd name="connsiteY2" fmla="*/ 144365 h 144365"/>
                    <a:gd name="connsiteX3" fmla="*/ 1324850 w 1945336"/>
                    <a:gd name="connsiteY3" fmla="*/ 2 h 144365"/>
                    <a:gd name="connsiteX4" fmla="*/ 15814 w 1945336"/>
                    <a:gd name="connsiteY4" fmla="*/ 0 h 144365"/>
                    <a:gd name="connsiteX0" fmla="*/ 15814 w 2015806"/>
                    <a:gd name="connsiteY0" fmla="*/ 0 h 144365"/>
                    <a:gd name="connsiteX1" fmla="*/ 0 w 2015806"/>
                    <a:gd name="connsiteY1" fmla="*/ 130855 h 144365"/>
                    <a:gd name="connsiteX2" fmla="*/ 1945336 w 2015806"/>
                    <a:gd name="connsiteY2" fmla="*/ 144365 h 144365"/>
                    <a:gd name="connsiteX3" fmla="*/ 2015806 w 2015806"/>
                    <a:gd name="connsiteY3" fmla="*/ 6759 h 144365"/>
                    <a:gd name="connsiteX4" fmla="*/ 15814 w 2015806"/>
                    <a:gd name="connsiteY4" fmla="*/ 0 h 144365"/>
                    <a:gd name="connsiteX0" fmla="*/ 22689 w 2015806"/>
                    <a:gd name="connsiteY0" fmla="*/ 0 h 144365"/>
                    <a:gd name="connsiteX1" fmla="*/ 0 w 2015806"/>
                    <a:gd name="connsiteY1" fmla="*/ 130855 h 144365"/>
                    <a:gd name="connsiteX2" fmla="*/ 1945336 w 2015806"/>
                    <a:gd name="connsiteY2" fmla="*/ 144365 h 144365"/>
                    <a:gd name="connsiteX3" fmla="*/ 2015806 w 2015806"/>
                    <a:gd name="connsiteY3" fmla="*/ 6759 h 144365"/>
                    <a:gd name="connsiteX4" fmla="*/ 22689 w 2015806"/>
                    <a:gd name="connsiteY4" fmla="*/ 0 h 144365"/>
                    <a:gd name="connsiteX0" fmla="*/ 26127 w 2019244"/>
                    <a:gd name="connsiteY0" fmla="*/ 0 h 144365"/>
                    <a:gd name="connsiteX1" fmla="*/ 0 w 2019244"/>
                    <a:gd name="connsiteY1" fmla="*/ 130855 h 144365"/>
                    <a:gd name="connsiteX2" fmla="*/ 1948774 w 2019244"/>
                    <a:gd name="connsiteY2" fmla="*/ 144365 h 144365"/>
                    <a:gd name="connsiteX3" fmla="*/ 2019244 w 2019244"/>
                    <a:gd name="connsiteY3" fmla="*/ 6759 h 144365"/>
                    <a:gd name="connsiteX4" fmla="*/ 26127 w 2019244"/>
                    <a:gd name="connsiteY4" fmla="*/ 0 h 144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9244" h="144365">
                      <a:moveTo>
                        <a:pt x="26127" y="0"/>
                      </a:moveTo>
                      <a:lnTo>
                        <a:pt x="0" y="130855"/>
                      </a:lnTo>
                      <a:lnTo>
                        <a:pt x="1948774" y="144365"/>
                      </a:lnTo>
                      <a:lnTo>
                        <a:pt x="2019244" y="6759"/>
                      </a:lnTo>
                      <a:lnTo>
                        <a:pt x="26127" y="0"/>
                      </a:lnTo>
                      <a:close/>
                    </a:path>
                  </a:pathLst>
                </a:custGeom>
                <a:solidFill>
                  <a:srgbClr val="FFBD62"/>
                </a:solidFill>
                <a:ln w="38100">
                  <a:solidFill>
                    <a:srgbClr val="E46B0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24" name="Freeform 23"/>
                <p:cNvSpPr/>
                <p:nvPr/>
              </p:nvSpPr>
              <p:spPr>
                <a:xfrm>
                  <a:off x="1506945" y="2541640"/>
                  <a:ext cx="2607072" cy="76890"/>
                </a:xfrm>
                <a:custGeom>
                  <a:avLst/>
                  <a:gdLst>
                    <a:gd name="connsiteX0" fmla="*/ 385354 w 2116183"/>
                    <a:gd name="connsiteY0" fmla="*/ 0 h 757646"/>
                    <a:gd name="connsiteX1" fmla="*/ 0 w 2116183"/>
                    <a:gd name="connsiteY1" fmla="*/ 738052 h 757646"/>
                    <a:gd name="connsiteX2" fmla="*/ 1593668 w 2116183"/>
                    <a:gd name="connsiteY2" fmla="*/ 757646 h 757646"/>
                    <a:gd name="connsiteX3" fmla="*/ 2116183 w 2116183"/>
                    <a:gd name="connsiteY3" fmla="*/ 58783 h 757646"/>
                    <a:gd name="connsiteX4" fmla="*/ 385354 w 2116183"/>
                    <a:gd name="connsiteY4" fmla="*/ 0 h 757646"/>
                    <a:gd name="connsiteX0" fmla="*/ 385354 w 2116183"/>
                    <a:gd name="connsiteY0" fmla="*/ 0 h 738052"/>
                    <a:gd name="connsiteX1" fmla="*/ 0 w 2116183"/>
                    <a:gd name="connsiteY1" fmla="*/ 738052 h 738052"/>
                    <a:gd name="connsiteX2" fmla="*/ 1260565 w 2116183"/>
                    <a:gd name="connsiteY2" fmla="*/ 718458 h 738052"/>
                    <a:gd name="connsiteX3" fmla="*/ 2116183 w 2116183"/>
                    <a:gd name="connsiteY3" fmla="*/ 58783 h 738052"/>
                    <a:gd name="connsiteX4" fmla="*/ 385354 w 2116183"/>
                    <a:gd name="connsiteY4" fmla="*/ 0 h 738052"/>
                    <a:gd name="connsiteX0" fmla="*/ 372291 w 2103120"/>
                    <a:gd name="connsiteY0" fmla="*/ 0 h 731521"/>
                    <a:gd name="connsiteX1" fmla="*/ 0 w 2103120"/>
                    <a:gd name="connsiteY1" fmla="*/ 731521 h 731521"/>
                    <a:gd name="connsiteX2" fmla="*/ 1247502 w 2103120"/>
                    <a:gd name="connsiteY2" fmla="*/ 718458 h 731521"/>
                    <a:gd name="connsiteX3" fmla="*/ 2103120 w 2103120"/>
                    <a:gd name="connsiteY3" fmla="*/ 58783 h 731521"/>
                    <a:gd name="connsiteX4" fmla="*/ 372291 w 2103120"/>
                    <a:gd name="connsiteY4" fmla="*/ 0 h 731521"/>
                    <a:gd name="connsiteX0" fmla="*/ 26126 w 2103120"/>
                    <a:gd name="connsiteY0" fmla="*/ 548640 h 672738"/>
                    <a:gd name="connsiteX1" fmla="*/ 0 w 2103120"/>
                    <a:gd name="connsiteY1" fmla="*/ 672738 h 672738"/>
                    <a:gd name="connsiteX2" fmla="*/ 1247502 w 2103120"/>
                    <a:gd name="connsiteY2" fmla="*/ 659675 h 672738"/>
                    <a:gd name="connsiteX3" fmla="*/ 2103120 w 2103120"/>
                    <a:gd name="connsiteY3" fmla="*/ 0 h 672738"/>
                    <a:gd name="connsiteX4" fmla="*/ 26126 w 2103120"/>
                    <a:gd name="connsiteY4" fmla="*/ 548640 h 672738"/>
                    <a:gd name="connsiteX0" fmla="*/ 26126 w 1338943"/>
                    <a:gd name="connsiteY0" fmla="*/ 0 h 124098"/>
                    <a:gd name="connsiteX1" fmla="*/ 0 w 1338943"/>
                    <a:gd name="connsiteY1" fmla="*/ 124098 h 124098"/>
                    <a:gd name="connsiteX2" fmla="*/ 1247502 w 1338943"/>
                    <a:gd name="connsiteY2" fmla="*/ 111035 h 124098"/>
                    <a:gd name="connsiteX3" fmla="*/ 1338943 w 1338943"/>
                    <a:gd name="connsiteY3" fmla="*/ 6532 h 124098"/>
                    <a:gd name="connsiteX4" fmla="*/ 26126 w 1338943"/>
                    <a:gd name="connsiteY4" fmla="*/ 0 h 124098"/>
                    <a:gd name="connsiteX0" fmla="*/ 26126 w 1345475"/>
                    <a:gd name="connsiteY0" fmla="*/ 6531 h 130629"/>
                    <a:gd name="connsiteX1" fmla="*/ 0 w 1345475"/>
                    <a:gd name="connsiteY1" fmla="*/ 130629 h 130629"/>
                    <a:gd name="connsiteX2" fmla="*/ 1247502 w 1345475"/>
                    <a:gd name="connsiteY2" fmla="*/ 117566 h 130629"/>
                    <a:gd name="connsiteX3" fmla="*/ 1345475 w 1345475"/>
                    <a:gd name="connsiteY3" fmla="*/ 0 h 130629"/>
                    <a:gd name="connsiteX4" fmla="*/ 26126 w 1345475"/>
                    <a:gd name="connsiteY4" fmla="*/ 6531 h 130629"/>
                    <a:gd name="connsiteX0" fmla="*/ 26126 w 1345475"/>
                    <a:gd name="connsiteY0" fmla="*/ 6531 h 130629"/>
                    <a:gd name="connsiteX1" fmla="*/ 0 w 1345475"/>
                    <a:gd name="connsiteY1" fmla="*/ 130629 h 130629"/>
                    <a:gd name="connsiteX2" fmla="*/ 1247502 w 1345475"/>
                    <a:gd name="connsiteY2" fmla="*/ 130628 h 130629"/>
                    <a:gd name="connsiteX3" fmla="*/ 1345475 w 1345475"/>
                    <a:gd name="connsiteY3" fmla="*/ 0 h 130629"/>
                    <a:gd name="connsiteX4" fmla="*/ 26126 w 1345475"/>
                    <a:gd name="connsiteY4" fmla="*/ 6531 h 130629"/>
                    <a:gd name="connsiteX0" fmla="*/ 26126 w 1345475"/>
                    <a:gd name="connsiteY0" fmla="*/ 0 h 124098"/>
                    <a:gd name="connsiteX1" fmla="*/ 0 w 1345475"/>
                    <a:gd name="connsiteY1" fmla="*/ 124098 h 124098"/>
                    <a:gd name="connsiteX2" fmla="*/ 1247502 w 1345475"/>
                    <a:gd name="connsiteY2" fmla="*/ 124097 h 124098"/>
                    <a:gd name="connsiteX3" fmla="*/ 1345475 w 1345475"/>
                    <a:gd name="connsiteY3" fmla="*/ 1 h 124098"/>
                    <a:gd name="connsiteX4" fmla="*/ 26126 w 1345475"/>
                    <a:gd name="connsiteY4" fmla="*/ 0 h 124098"/>
                    <a:gd name="connsiteX0" fmla="*/ 26126 w 1345475"/>
                    <a:gd name="connsiteY0" fmla="*/ 0 h 130853"/>
                    <a:gd name="connsiteX1" fmla="*/ 0 w 1345475"/>
                    <a:gd name="connsiteY1" fmla="*/ 124098 h 130853"/>
                    <a:gd name="connsiteX2" fmla="*/ 1271566 w 1345475"/>
                    <a:gd name="connsiteY2" fmla="*/ 130853 h 130853"/>
                    <a:gd name="connsiteX3" fmla="*/ 1345475 w 1345475"/>
                    <a:gd name="connsiteY3" fmla="*/ 1 h 130853"/>
                    <a:gd name="connsiteX4" fmla="*/ 26126 w 1345475"/>
                    <a:gd name="connsiteY4" fmla="*/ 0 h 130853"/>
                    <a:gd name="connsiteX0" fmla="*/ 26126 w 1345475"/>
                    <a:gd name="connsiteY0" fmla="*/ 0 h 124098"/>
                    <a:gd name="connsiteX1" fmla="*/ 0 w 1345475"/>
                    <a:gd name="connsiteY1" fmla="*/ 124098 h 124098"/>
                    <a:gd name="connsiteX2" fmla="*/ 1264691 w 1345475"/>
                    <a:gd name="connsiteY2" fmla="*/ 117341 h 124098"/>
                    <a:gd name="connsiteX3" fmla="*/ 1345475 w 1345475"/>
                    <a:gd name="connsiteY3" fmla="*/ 1 h 124098"/>
                    <a:gd name="connsiteX4" fmla="*/ 26126 w 1345475"/>
                    <a:gd name="connsiteY4" fmla="*/ 0 h 124098"/>
                    <a:gd name="connsiteX0" fmla="*/ 19251 w 1338600"/>
                    <a:gd name="connsiteY0" fmla="*/ 0 h 130855"/>
                    <a:gd name="connsiteX1" fmla="*/ 0 w 1338600"/>
                    <a:gd name="connsiteY1" fmla="*/ 130855 h 130855"/>
                    <a:gd name="connsiteX2" fmla="*/ 1257816 w 1338600"/>
                    <a:gd name="connsiteY2" fmla="*/ 117341 h 130855"/>
                    <a:gd name="connsiteX3" fmla="*/ 1338600 w 1338600"/>
                    <a:gd name="connsiteY3" fmla="*/ 1 h 130855"/>
                    <a:gd name="connsiteX4" fmla="*/ 19251 w 1338600"/>
                    <a:gd name="connsiteY4" fmla="*/ 0 h 130855"/>
                    <a:gd name="connsiteX0" fmla="*/ 5501 w 1324850"/>
                    <a:gd name="connsiteY0" fmla="*/ 0 h 130855"/>
                    <a:gd name="connsiteX1" fmla="*/ 0 w 1324850"/>
                    <a:gd name="connsiteY1" fmla="*/ 130855 h 130855"/>
                    <a:gd name="connsiteX2" fmla="*/ 1244066 w 1324850"/>
                    <a:gd name="connsiteY2" fmla="*/ 117341 h 130855"/>
                    <a:gd name="connsiteX3" fmla="*/ 1324850 w 1324850"/>
                    <a:gd name="connsiteY3" fmla="*/ 1 h 130855"/>
                    <a:gd name="connsiteX4" fmla="*/ 5501 w 1324850"/>
                    <a:gd name="connsiteY4" fmla="*/ 0 h 130855"/>
                    <a:gd name="connsiteX0" fmla="*/ 15814 w 1335163"/>
                    <a:gd name="connsiteY0" fmla="*/ 0 h 130855"/>
                    <a:gd name="connsiteX1" fmla="*/ 0 w 1335163"/>
                    <a:gd name="connsiteY1" fmla="*/ 130855 h 130855"/>
                    <a:gd name="connsiteX2" fmla="*/ 1254379 w 1335163"/>
                    <a:gd name="connsiteY2" fmla="*/ 117341 h 130855"/>
                    <a:gd name="connsiteX3" fmla="*/ 1335163 w 1335163"/>
                    <a:gd name="connsiteY3" fmla="*/ 1 h 130855"/>
                    <a:gd name="connsiteX4" fmla="*/ 15814 w 1335163"/>
                    <a:gd name="connsiteY4" fmla="*/ 0 h 130855"/>
                    <a:gd name="connsiteX0" fmla="*/ 15814 w 1335163"/>
                    <a:gd name="connsiteY0" fmla="*/ 0 h 130855"/>
                    <a:gd name="connsiteX1" fmla="*/ 0 w 1335163"/>
                    <a:gd name="connsiteY1" fmla="*/ 130855 h 130855"/>
                    <a:gd name="connsiteX2" fmla="*/ 1271567 w 1335163"/>
                    <a:gd name="connsiteY2" fmla="*/ 117341 h 130855"/>
                    <a:gd name="connsiteX3" fmla="*/ 1335163 w 1335163"/>
                    <a:gd name="connsiteY3" fmla="*/ 1 h 130855"/>
                    <a:gd name="connsiteX4" fmla="*/ 15814 w 1335163"/>
                    <a:gd name="connsiteY4" fmla="*/ 0 h 130855"/>
                    <a:gd name="connsiteX0" fmla="*/ 15814 w 1324850"/>
                    <a:gd name="connsiteY0" fmla="*/ 0 h 130855"/>
                    <a:gd name="connsiteX1" fmla="*/ 0 w 1324850"/>
                    <a:gd name="connsiteY1" fmla="*/ 130855 h 130855"/>
                    <a:gd name="connsiteX2" fmla="*/ 1271567 w 1324850"/>
                    <a:gd name="connsiteY2" fmla="*/ 117341 h 130855"/>
                    <a:gd name="connsiteX3" fmla="*/ 1324850 w 1324850"/>
                    <a:gd name="connsiteY3" fmla="*/ 2 h 130855"/>
                    <a:gd name="connsiteX4" fmla="*/ 15814 w 1324850"/>
                    <a:gd name="connsiteY4" fmla="*/ 0 h 130855"/>
                    <a:gd name="connsiteX0" fmla="*/ 15814 w 1324850"/>
                    <a:gd name="connsiteY0" fmla="*/ 0 h 130855"/>
                    <a:gd name="connsiteX1" fmla="*/ 0 w 1324850"/>
                    <a:gd name="connsiteY1" fmla="*/ 130855 h 130855"/>
                    <a:gd name="connsiteX2" fmla="*/ 1264692 w 1324850"/>
                    <a:gd name="connsiteY2" fmla="*/ 124096 h 130855"/>
                    <a:gd name="connsiteX3" fmla="*/ 1324850 w 1324850"/>
                    <a:gd name="connsiteY3" fmla="*/ 2 h 130855"/>
                    <a:gd name="connsiteX4" fmla="*/ 15814 w 1324850"/>
                    <a:gd name="connsiteY4" fmla="*/ 0 h 130855"/>
                    <a:gd name="connsiteX0" fmla="*/ 15814 w 1945336"/>
                    <a:gd name="connsiteY0" fmla="*/ 0 h 144365"/>
                    <a:gd name="connsiteX1" fmla="*/ 0 w 1945336"/>
                    <a:gd name="connsiteY1" fmla="*/ 130855 h 144365"/>
                    <a:gd name="connsiteX2" fmla="*/ 1945336 w 1945336"/>
                    <a:gd name="connsiteY2" fmla="*/ 144365 h 144365"/>
                    <a:gd name="connsiteX3" fmla="*/ 1324850 w 1945336"/>
                    <a:gd name="connsiteY3" fmla="*/ 2 h 144365"/>
                    <a:gd name="connsiteX4" fmla="*/ 15814 w 1945336"/>
                    <a:gd name="connsiteY4" fmla="*/ 0 h 144365"/>
                    <a:gd name="connsiteX0" fmla="*/ 15814 w 2015806"/>
                    <a:gd name="connsiteY0" fmla="*/ 0 h 144365"/>
                    <a:gd name="connsiteX1" fmla="*/ 0 w 2015806"/>
                    <a:gd name="connsiteY1" fmla="*/ 130855 h 144365"/>
                    <a:gd name="connsiteX2" fmla="*/ 1945336 w 2015806"/>
                    <a:gd name="connsiteY2" fmla="*/ 144365 h 144365"/>
                    <a:gd name="connsiteX3" fmla="*/ 2015806 w 2015806"/>
                    <a:gd name="connsiteY3" fmla="*/ 6759 h 144365"/>
                    <a:gd name="connsiteX4" fmla="*/ 15814 w 2015806"/>
                    <a:gd name="connsiteY4" fmla="*/ 0 h 144365"/>
                    <a:gd name="connsiteX0" fmla="*/ 22689 w 2015806"/>
                    <a:gd name="connsiteY0" fmla="*/ 0 h 144365"/>
                    <a:gd name="connsiteX1" fmla="*/ 0 w 2015806"/>
                    <a:gd name="connsiteY1" fmla="*/ 130855 h 144365"/>
                    <a:gd name="connsiteX2" fmla="*/ 1945336 w 2015806"/>
                    <a:gd name="connsiteY2" fmla="*/ 144365 h 144365"/>
                    <a:gd name="connsiteX3" fmla="*/ 2015806 w 2015806"/>
                    <a:gd name="connsiteY3" fmla="*/ 6759 h 144365"/>
                    <a:gd name="connsiteX4" fmla="*/ 22689 w 2015806"/>
                    <a:gd name="connsiteY4" fmla="*/ 0 h 144365"/>
                    <a:gd name="connsiteX0" fmla="*/ 26127 w 2019244"/>
                    <a:gd name="connsiteY0" fmla="*/ 0 h 144365"/>
                    <a:gd name="connsiteX1" fmla="*/ 0 w 2019244"/>
                    <a:gd name="connsiteY1" fmla="*/ 130855 h 144365"/>
                    <a:gd name="connsiteX2" fmla="*/ 1948774 w 2019244"/>
                    <a:gd name="connsiteY2" fmla="*/ 144365 h 144365"/>
                    <a:gd name="connsiteX3" fmla="*/ 2019244 w 2019244"/>
                    <a:gd name="connsiteY3" fmla="*/ 6759 h 144365"/>
                    <a:gd name="connsiteX4" fmla="*/ 26127 w 2019244"/>
                    <a:gd name="connsiteY4" fmla="*/ 0 h 144365"/>
                    <a:gd name="connsiteX0" fmla="*/ 26127 w 2607072"/>
                    <a:gd name="connsiteY0" fmla="*/ 0 h 144365"/>
                    <a:gd name="connsiteX1" fmla="*/ 0 w 2607072"/>
                    <a:gd name="connsiteY1" fmla="*/ 130855 h 144365"/>
                    <a:gd name="connsiteX2" fmla="*/ 1948774 w 2607072"/>
                    <a:gd name="connsiteY2" fmla="*/ 144365 h 144365"/>
                    <a:gd name="connsiteX3" fmla="*/ 2607072 w 2607072"/>
                    <a:gd name="connsiteY3" fmla="*/ 13514 h 144365"/>
                    <a:gd name="connsiteX4" fmla="*/ 26127 w 2607072"/>
                    <a:gd name="connsiteY4" fmla="*/ 0 h 144365"/>
                    <a:gd name="connsiteX0" fmla="*/ 26127 w 2607072"/>
                    <a:gd name="connsiteY0" fmla="*/ 0 h 151122"/>
                    <a:gd name="connsiteX1" fmla="*/ 0 w 2607072"/>
                    <a:gd name="connsiteY1" fmla="*/ 130855 h 151122"/>
                    <a:gd name="connsiteX2" fmla="*/ 2540040 w 2607072"/>
                    <a:gd name="connsiteY2" fmla="*/ 151122 h 151122"/>
                    <a:gd name="connsiteX3" fmla="*/ 2607072 w 2607072"/>
                    <a:gd name="connsiteY3" fmla="*/ 13514 h 151122"/>
                    <a:gd name="connsiteX4" fmla="*/ 26127 w 2607072"/>
                    <a:gd name="connsiteY4" fmla="*/ 0 h 151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07072" h="151122">
                      <a:moveTo>
                        <a:pt x="26127" y="0"/>
                      </a:moveTo>
                      <a:lnTo>
                        <a:pt x="0" y="130855"/>
                      </a:lnTo>
                      <a:lnTo>
                        <a:pt x="2540040" y="151122"/>
                      </a:lnTo>
                      <a:lnTo>
                        <a:pt x="2607072" y="13514"/>
                      </a:lnTo>
                      <a:lnTo>
                        <a:pt x="26127" y="0"/>
                      </a:lnTo>
                      <a:close/>
                    </a:path>
                  </a:pathLst>
                </a:custGeom>
                <a:solidFill>
                  <a:srgbClr val="976EB6"/>
                </a:solidFill>
                <a:ln w="38100">
                  <a:solidFill>
                    <a:srgbClr val="E46B0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836055" y="5972360"/>
                  <a:ext cx="1324850" cy="91440"/>
                </a:xfrm>
                <a:prstGeom prst="rect">
                  <a:avLst/>
                </a:prstGeom>
                <a:solidFill>
                  <a:srgbClr val="FF2600"/>
                </a:solidFill>
                <a:ln w="3810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1145813" y="6191018"/>
                  <a:ext cx="2019244" cy="91440"/>
                </a:xfrm>
                <a:prstGeom prst="rect">
                  <a:avLst/>
                </a:prstGeom>
                <a:solidFill>
                  <a:srgbClr val="AB7942"/>
                </a:solidFill>
                <a:ln w="3810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1506945" y="6411065"/>
                  <a:ext cx="2607072" cy="91440"/>
                </a:xfrm>
                <a:prstGeom prst="rect">
                  <a:avLst/>
                </a:prstGeom>
                <a:solidFill>
                  <a:srgbClr val="7030A0"/>
                </a:solidFill>
                <a:ln w="3810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256724" y="3784127"/>
                <a:ext cx="670561" cy="1050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61008" y="2813692"/>
                <a:ext cx="670561" cy="1050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2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61008" y="1838708"/>
                <a:ext cx="670561" cy="1050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3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57200" y="4910843"/>
                <a:ext cx="670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0</a:t>
                </a: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2224" y="1188524"/>
                <a:ext cx="269824" cy="269825"/>
              </a:xfrm>
              <a:prstGeom prst="rect">
                <a:avLst/>
              </a:prstGeom>
            </p:spPr>
          </p:pic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3979" y="3789368"/>
              <a:ext cx="1402423" cy="336946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98176B3-2584-B24D-984A-07FDC89C9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694" y="2600484"/>
            <a:ext cx="4908494" cy="516684"/>
          </a:xfrm>
          <a:prstGeom prst="rect">
            <a:avLst/>
          </a:prstGeom>
        </p:spPr>
      </p:pic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80AB26FA-3A26-5C43-91BA-0FBE2E07EAF7}"/>
              </a:ext>
            </a:extLst>
          </p:cNvPr>
          <p:cNvSpPr txBox="1">
            <a:spLocks/>
          </p:cNvSpPr>
          <p:nvPr/>
        </p:nvSpPr>
        <p:spPr>
          <a:xfrm>
            <a:off x="175423" y="3677988"/>
            <a:ext cx="8791206" cy="169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rational polyhedral </a:t>
            </a:r>
            <a:r>
              <a:rPr lang="en-US" i="1" dirty="0">
                <a:solidFill>
                  <a:schemeClr val="accent1"/>
                </a:solidFill>
                <a:latin typeface="Century Schoolbook" panose="02040604050505020304" pitchFamily="18" charset="0"/>
              </a:rPr>
              <a:t>M</a:t>
            </a:r>
            <a:r>
              <a:rPr lang="en-US" dirty="0"/>
              <a:t> (</a:t>
            </a:r>
            <a:r>
              <a:rPr lang="en-US" dirty="0" err="1"/>
              <a:t>Jeroslow</a:t>
            </a:r>
            <a:r>
              <a:rPr lang="en-US" dirty="0"/>
              <a:t> and Lowe </a:t>
            </a:r>
            <a:r>
              <a:rPr lang="mr-IN" dirty="0"/>
              <a:t>’</a:t>
            </a:r>
            <a:r>
              <a:rPr lang="en-US" dirty="0"/>
              <a:t>84):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1628FC2-BD9D-4C4C-92C6-0F826D43F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083" y="4413316"/>
            <a:ext cx="7195820" cy="825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F69210-9F67-8945-BF2E-F12EC6096F7B}"/>
              </a:ext>
            </a:extLst>
          </p:cNvPr>
          <p:cNvSpPr/>
          <p:nvPr/>
        </p:nvSpPr>
        <p:spPr>
          <a:xfrm>
            <a:off x="289767" y="5491985"/>
            <a:ext cx="42035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E46B09"/>
                </a:solidFill>
              </a:rPr>
              <a:t>1: Rational </a:t>
            </a:r>
            <a:r>
              <a:rPr lang="en-US" sz="2800" u="sng" dirty="0" err="1">
                <a:solidFill>
                  <a:srgbClr val="E46B09"/>
                </a:solidFill>
              </a:rPr>
              <a:t>polyhedra</a:t>
            </a:r>
            <a:r>
              <a:rPr lang="en-US" sz="2800" dirty="0">
                <a:solidFill>
                  <a:srgbClr val="E46B09"/>
                </a:solidFill>
              </a:rPr>
              <a:t> with  </a:t>
            </a:r>
          </a:p>
          <a:p>
            <a:r>
              <a:rPr lang="en-US" sz="2800" dirty="0">
                <a:solidFill>
                  <a:srgbClr val="E46B09"/>
                </a:solidFill>
              </a:rPr>
              <a:t>     the </a:t>
            </a:r>
            <a:r>
              <a:rPr lang="en-US" sz="2800" u="sng" dirty="0">
                <a:solidFill>
                  <a:srgbClr val="E46B09"/>
                </a:solidFill>
              </a:rPr>
              <a:t>same recession cone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FDA8F-72EB-A643-833C-592A831E8CA6}"/>
              </a:ext>
            </a:extLst>
          </p:cNvPr>
          <p:cNvSpPr/>
          <p:nvPr/>
        </p:nvSpPr>
        <p:spPr>
          <a:xfrm>
            <a:off x="4493347" y="5476945"/>
            <a:ext cx="43770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solidFill>
                  <a:srgbClr val="00B050"/>
                </a:solidFill>
              </a:rPr>
              <a:t>2:     </a:t>
            </a:r>
            <a:r>
              <a:rPr lang="en-US" sz="2800" u="sng" dirty="0">
                <a:solidFill>
                  <a:srgbClr val="00B050"/>
                </a:solidFill>
              </a:rPr>
              <a:t>Finite</a:t>
            </a:r>
            <a:r>
              <a:rPr lang="en-US" sz="2800" dirty="0">
                <a:solidFill>
                  <a:srgbClr val="00B050"/>
                </a:solidFill>
              </a:rPr>
              <a:t> # of </a:t>
            </a:r>
            <a:r>
              <a:rPr lang="en-US" sz="2800" u="sng" dirty="0">
                <a:solidFill>
                  <a:srgbClr val="00B050"/>
                </a:solidFill>
              </a:rPr>
              <a:t>shapes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</a:p>
          <a:p>
            <a:pPr lvl="1"/>
            <a:r>
              <a:rPr lang="en-US" sz="2800" dirty="0">
                <a:solidFill>
                  <a:srgbClr val="00B050"/>
                </a:solidFill>
              </a:rPr>
              <a:t>     + </a:t>
            </a:r>
            <a:r>
              <a:rPr lang="en-US" sz="2800" u="sng" dirty="0">
                <a:solidFill>
                  <a:srgbClr val="00B050"/>
                </a:solidFill>
              </a:rPr>
              <a:t>periodic</a:t>
            </a:r>
            <a:r>
              <a:rPr lang="en-US" sz="2800" dirty="0">
                <a:solidFill>
                  <a:srgbClr val="00B050"/>
                </a:solidFill>
              </a:rPr>
              <a:t> translations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A5CE0D2-1D4C-0246-BB8C-15889308B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630" y="1214829"/>
            <a:ext cx="5030946" cy="12351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352B4D-FAA0-2246-9A9A-9C6303328E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25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26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60" y="274638"/>
            <a:ext cx="8229600" cy="580821"/>
          </a:xfrm>
        </p:spPr>
        <p:txBody>
          <a:bodyPr/>
          <a:lstStyle/>
          <a:p>
            <a:r>
              <a:rPr lang="en-US" dirty="0">
                <a:solidFill>
                  <a:srgbClr val="FD7F07"/>
                </a:solidFill>
              </a:rPr>
              <a:t>Extra from MICP 1: Non-Polyhedral Unions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480" y="2519680"/>
            <a:ext cx="4839998" cy="40030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Unions of </a:t>
            </a:r>
            <a:r>
              <a:rPr lang="en-US" b="1" dirty="0">
                <a:solidFill>
                  <a:schemeClr val="accent2"/>
                </a:solidFill>
              </a:rPr>
              <a:t>Non-Polyhedral sets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dirty="0"/>
              <a:t>Plus Projection:</a:t>
            </a:r>
            <a:endParaRPr lang="en-US" dirty="0">
              <a:solidFill>
                <a:srgbClr val="FD7F07"/>
              </a:solidFill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US" sz="3000" dirty="0"/>
              <a:t>Unions of </a:t>
            </a:r>
            <a:r>
              <a:rPr lang="en-US" sz="3000" dirty="0">
                <a:solidFill>
                  <a:schemeClr val="accent6">
                    <a:lumMod val="75000"/>
                  </a:schemeClr>
                </a:solidFill>
              </a:rPr>
              <a:t>non-closed sets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3000" dirty="0"/>
              <a:t>Unions of </a:t>
            </a:r>
            <a:r>
              <a:rPr lang="en-US" sz="3000" dirty="0">
                <a:solidFill>
                  <a:schemeClr val="accent6">
                    <a:lumMod val="75000"/>
                  </a:schemeClr>
                </a:solidFill>
              </a:rPr>
              <a:t>convex sets with different recession cones</a:t>
            </a:r>
          </a:p>
          <a:p>
            <a:pPr marL="1314450" lvl="2" indent="-514350"/>
            <a:endParaRPr lang="en-US" sz="2800" dirty="0">
              <a:solidFill>
                <a:srgbClr val="FD7F07"/>
              </a:solidFill>
            </a:endParaRPr>
          </a:p>
          <a:p>
            <a:pPr marL="1314450" lvl="2" indent="-514350"/>
            <a:endParaRPr lang="en-US" sz="2800" dirty="0">
              <a:solidFill>
                <a:srgbClr val="FD7F07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225046" y="2166734"/>
            <a:ext cx="3614154" cy="2878341"/>
            <a:chOff x="5214886" y="1206728"/>
            <a:chExt cx="3614154" cy="2878341"/>
          </a:xfrm>
        </p:grpSpPr>
        <p:grpSp>
          <p:nvGrpSpPr>
            <p:cNvPr id="36" name="Group 35"/>
            <p:cNvGrpSpPr/>
            <p:nvPr/>
          </p:nvGrpSpPr>
          <p:grpSpPr>
            <a:xfrm>
              <a:off x="5214886" y="1206728"/>
              <a:ext cx="3614154" cy="2878341"/>
              <a:chOff x="5432192" y="1216139"/>
              <a:chExt cx="3614154" cy="2878341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6266814" y="1825088"/>
                <a:ext cx="1950720" cy="1640411"/>
                <a:chOff x="713232" y="3026472"/>
                <a:chExt cx="3072384" cy="2585685"/>
              </a:xfrm>
            </p:grpSpPr>
            <p:sp>
              <p:nvSpPr>
                <p:cNvPr id="17" name="Freeform 16"/>
                <p:cNvSpPr/>
                <p:nvPr/>
              </p:nvSpPr>
              <p:spPr>
                <a:xfrm>
                  <a:off x="713232" y="3026472"/>
                  <a:ext cx="3063240" cy="1158864"/>
                </a:xfrm>
                <a:custGeom>
                  <a:avLst/>
                  <a:gdLst>
                    <a:gd name="connsiteX0" fmla="*/ 0 w 2815046"/>
                    <a:gd name="connsiteY0" fmla="*/ 0 h 2991432"/>
                    <a:gd name="connsiteX1" fmla="*/ 1436915 w 2815046"/>
                    <a:gd name="connsiteY1" fmla="*/ 2991394 h 2991432"/>
                    <a:gd name="connsiteX2" fmla="*/ 2815046 w 2815046"/>
                    <a:gd name="connsiteY2" fmla="*/ 52251 h 2991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15046" h="2991432">
                      <a:moveTo>
                        <a:pt x="0" y="0"/>
                      </a:moveTo>
                      <a:cubicBezTo>
                        <a:pt x="483870" y="1491343"/>
                        <a:pt x="967741" y="2982686"/>
                        <a:pt x="1436915" y="2991394"/>
                      </a:cubicBezTo>
                      <a:cubicBezTo>
                        <a:pt x="1906089" y="3000102"/>
                        <a:pt x="2360567" y="1526176"/>
                        <a:pt x="2815046" y="52251"/>
                      </a:cubicBezTo>
                    </a:path>
                  </a:pathLst>
                </a:custGeom>
                <a:gradFill flip="none" rotWithShape="1">
                  <a:gsLst>
                    <a:gs pos="26000">
                      <a:schemeClr val="accent1"/>
                    </a:gs>
                    <a:gs pos="67000">
                      <a:schemeClr val="accent1">
                        <a:alpha val="25000"/>
                      </a:schemeClr>
                    </a:gs>
                    <a:gs pos="46000">
                      <a:srgbClr val="4F81BD">
                        <a:alpha val="75000"/>
                      </a:srgbClr>
                    </a:gs>
                    <a:gs pos="0">
                      <a:schemeClr val="accent1"/>
                    </a:gs>
                    <a:gs pos="83000">
                      <a:srgbClr val="4F81BD">
                        <a:alpha val="0"/>
                      </a:srgb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0"/>
                  <a:tileRect/>
                </a:gradFill>
                <a:ln w="38100">
                  <a:gradFill>
                    <a:gsLst>
                      <a:gs pos="0">
                        <a:schemeClr val="accent1"/>
                      </a:gs>
                      <a:gs pos="51000">
                        <a:schemeClr val="accent1"/>
                      </a:gs>
                      <a:gs pos="8700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6200000" scaled="0"/>
                  </a:gra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 17"/>
                <p:cNvSpPr/>
                <p:nvPr/>
              </p:nvSpPr>
              <p:spPr>
                <a:xfrm rot="10800000">
                  <a:off x="713232" y="4453293"/>
                  <a:ext cx="3072384" cy="1158864"/>
                </a:xfrm>
                <a:custGeom>
                  <a:avLst/>
                  <a:gdLst>
                    <a:gd name="connsiteX0" fmla="*/ 0 w 2815046"/>
                    <a:gd name="connsiteY0" fmla="*/ 0 h 2991432"/>
                    <a:gd name="connsiteX1" fmla="*/ 1436915 w 2815046"/>
                    <a:gd name="connsiteY1" fmla="*/ 2991394 h 2991432"/>
                    <a:gd name="connsiteX2" fmla="*/ 2815046 w 2815046"/>
                    <a:gd name="connsiteY2" fmla="*/ 52251 h 2991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15046" h="2991432">
                      <a:moveTo>
                        <a:pt x="0" y="0"/>
                      </a:moveTo>
                      <a:cubicBezTo>
                        <a:pt x="483870" y="1491343"/>
                        <a:pt x="967741" y="2982686"/>
                        <a:pt x="1436915" y="2991394"/>
                      </a:cubicBezTo>
                      <a:cubicBezTo>
                        <a:pt x="1906089" y="3000102"/>
                        <a:pt x="2360567" y="1526176"/>
                        <a:pt x="2815046" y="52251"/>
                      </a:cubicBezTo>
                    </a:path>
                  </a:pathLst>
                </a:custGeom>
                <a:gradFill flip="none" rotWithShape="1">
                  <a:gsLst>
                    <a:gs pos="26000">
                      <a:schemeClr val="accent1"/>
                    </a:gs>
                    <a:gs pos="67000">
                      <a:schemeClr val="accent1">
                        <a:alpha val="25000"/>
                      </a:schemeClr>
                    </a:gs>
                    <a:gs pos="46000">
                      <a:srgbClr val="4F81BD">
                        <a:alpha val="75000"/>
                      </a:srgbClr>
                    </a:gs>
                    <a:gs pos="0">
                      <a:schemeClr val="accent1"/>
                    </a:gs>
                    <a:gs pos="83000">
                      <a:srgbClr val="4F81BD">
                        <a:alpha val="0"/>
                      </a:srgb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0"/>
                  <a:tileRect/>
                </a:gradFill>
                <a:ln w="38100">
                  <a:gradFill>
                    <a:gsLst>
                      <a:gs pos="0">
                        <a:schemeClr val="accent1"/>
                      </a:gs>
                      <a:gs pos="51000">
                        <a:schemeClr val="accent1"/>
                      </a:gs>
                      <a:gs pos="8700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6200000" scaled="0"/>
                  </a:gra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4633" y="3612894"/>
                <a:ext cx="3209275" cy="394584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544222" y="1216139"/>
                <a:ext cx="3390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Two sheet hyperbola?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432192" y="1216139"/>
                <a:ext cx="3614154" cy="2878341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5326916" y="2096380"/>
              <a:ext cx="95410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7E0FA29-6795-E14F-ADDA-8AD79550C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5824608"/>
            <a:ext cx="8581397" cy="643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FCA23D-24E9-BA4E-B4B3-403A5A171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36" y="1285917"/>
            <a:ext cx="4475685" cy="10988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26B6E-C1F9-6D43-8AE0-758B843898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26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5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Extra from MICP 2: Non-Polyhedral </a:t>
            </a:r>
            <a:r>
              <a:rPr lang="en-US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66807"/>
            <a:ext cx="8229600" cy="4794470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b="1" dirty="0">
                <a:solidFill>
                  <a:schemeClr val="accent1"/>
                </a:solidFill>
              </a:rPr>
              <a:t>infinite set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i="1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is </a:t>
            </a:r>
            <a:r>
              <a:rPr lang="en-US" b="1" dirty="0">
                <a:solidFill>
                  <a:schemeClr val="accent1"/>
                </a:solidFill>
              </a:rPr>
              <a:t>periodic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if and only if:</a:t>
            </a:r>
          </a:p>
          <a:p>
            <a:pPr marL="0" indent="0">
              <a:buNone/>
            </a:pPr>
            <a:endParaRPr lang="en-US" dirty="0">
              <a:solidFill>
                <a:srgbClr val="FD7F07"/>
              </a:solidFill>
            </a:endParaRPr>
          </a:p>
          <a:p>
            <a:r>
              <a:rPr lang="en-US" dirty="0"/>
              <a:t>Non-periodic MICPR sets</a:t>
            </a:r>
          </a:p>
          <a:p>
            <a:pPr marL="461963" lvl="1" indent="-317500"/>
            <a:r>
              <a:rPr lang="en-US" sz="2800" dirty="0">
                <a:solidFill>
                  <a:srgbClr val="FF2600"/>
                </a:solidFill>
              </a:rPr>
              <a:t>Dense discrete set</a:t>
            </a:r>
          </a:p>
          <a:p>
            <a:pPr marL="461963" lvl="1" indent="-317500"/>
            <a:endParaRPr lang="en-US" sz="2800" dirty="0">
              <a:solidFill>
                <a:srgbClr val="FF2600"/>
              </a:solidFill>
            </a:endParaRPr>
          </a:p>
          <a:p>
            <a:pPr marL="461963" lvl="1" indent="-317500"/>
            <a:endParaRPr lang="en-US" sz="2800" dirty="0">
              <a:solidFill>
                <a:srgbClr val="FF2600"/>
              </a:solidFill>
            </a:endParaRPr>
          </a:p>
          <a:p>
            <a:pPr marL="461963" lvl="1" indent="-317500"/>
            <a:endParaRPr lang="en-US" sz="2800" dirty="0">
              <a:solidFill>
                <a:srgbClr val="FF2600"/>
              </a:solidFill>
            </a:endParaRPr>
          </a:p>
          <a:p>
            <a:pPr marL="461963" lvl="1" indent="-317500"/>
            <a:r>
              <a:rPr lang="en-US" sz="2800" dirty="0">
                <a:solidFill>
                  <a:schemeClr val="accent6"/>
                </a:solidFill>
              </a:rPr>
              <a:t>Set of naturals </a:t>
            </a:r>
          </a:p>
          <a:p>
            <a:pPr lvl="1"/>
            <a:endParaRPr lang="en-US" dirty="0">
              <a:solidFill>
                <a:srgbClr val="FD7F07"/>
              </a:solidFill>
            </a:endParaRPr>
          </a:p>
          <a:p>
            <a:endParaRPr lang="en-US" dirty="0">
              <a:solidFill>
                <a:srgbClr val="FD7F0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545" y="4756294"/>
            <a:ext cx="5698150" cy="591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88EC4A-C351-F44D-8A91-6971E103E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69" y="2713850"/>
            <a:ext cx="4345303" cy="562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073FBC-459F-8141-9D7F-47C92C812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94" y="3494295"/>
            <a:ext cx="8686800" cy="984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A1AAD4-A5D9-1947-92E3-F005CDA4E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94" y="5486910"/>
            <a:ext cx="5335409" cy="1033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6C9D7B-8549-D74C-9A75-42932FBCE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705111"/>
            <a:ext cx="8142822" cy="45237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0682B-8E48-334D-9782-141ED86CA2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27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37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Definition Rational MICPR (R-MICPR)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4157"/>
            <a:ext cx="3403600" cy="8356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434" y="1215384"/>
            <a:ext cx="4229366" cy="873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675" y="4347173"/>
            <a:ext cx="2050681" cy="4014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842" y="4368061"/>
            <a:ext cx="894080" cy="39382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30278" y="4885126"/>
            <a:ext cx="8631234" cy="1613497"/>
            <a:chOff x="330278" y="4885126"/>
            <a:chExt cx="8631234" cy="161349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0278" y="4885126"/>
              <a:ext cx="2922561" cy="161349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22268" y="5182670"/>
              <a:ext cx="5339244" cy="1018411"/>
            </a:xfrm>
            <a:prstGeom prst="rect">
              <a:avLst/>
            </a:prstGeom>
          </p:spPr>
        </p:pic>
      </p:grp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5A64E74-C1BA-7442-9139-06315E4C4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0" y="2232127"/>
            <a:ext cx="9011478" cy="4794470"/>
          </a:xfrm>
        </p:spPr>
        <p:txBody>
          <a:bodyPr/>
          <a:lstStyle/>
          <a:p>
            <a:r>
              <a:rPr lang="en-US" dirty="0"/>
              <a:t>Any rational affine mapping of index set </a:t>
            </a:r>
            <a:r>
              <a:rPr lang="en-US" i="1" dirty="0">
                <a:solidFill>
                  <a:srgbClr val="00B050"/>
                </a:solidFill>
                <a:latin typeface="Century Schoolbook" charset="0"/>
                <a:ea typeface="Century Schoolbook" charset="0"/>
                <a:cs typeface="Century Schoolbook" charset="0"/>
              </a:rPr>
              <a:t>I</a:t>
            </a:r>
            <a:r>
              <a:rPr lang="en-US" i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/>
              <a:t>:</a:t>
            </a:r>
          </a:p>
          <a:p>
            <a:pPr marL="515938" lvl="1" indent="-317500"/>
            <a:r>
              <a:rPr lang="en-US" sz="2800" dirty="0"/>
              <a:t>Is bounded, or</a:t>
            </a:r>
          </a:p>
          <a:p>
            <a:pPr marL="515938" lvl="1" indent="-317500"/>
            <a:r>
              <a:rPr lang="en-US" sz="2800" dirty="0"/>
              <a:t>Has an integer (rational) recession direction</a:t>
            </a:r>
          </a:p>
          <a:p>
            <a:r>
              <a:rPr lang="en-US" dirty="0"/>
              <a:t>Irrational directions can hide!</a:t>
            </a:r>
          </a:p>
          <a:p>
            <a:pPr marL="515938" lvl="1" indent="-317500"/>
            <a:r>
              <a:rPr lang="en-US" sz="2800" dirty="0"/>
              <a:t>R-MICPR ⇎                            and/or             = rational space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A377CD-CBF0-3A44-A6FE-D74774E4AE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28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79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73" y="1669606"/>
            <a:ext cx="1943100" cy="2781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85" y="1677569"/>
            <a:ext cx="1879600" cy="275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44" y="869187"/>
            <a:ext cx="3314700" cy="400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Discontinuous Piecewise Linear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9596" y="4803935"/>
            <a:ext cx="8229600" cy="1864494"/>
          </a:xfrm>
        </p:spPr>
        <p:txBody>
          <a:bodyPr>
            <a:normAutofit/>
          </a:bodyPr>
          <a:lstStyle/>
          <a:p>
            <a:r>
              <a:rPr lang="en-US" dirty="0"/>
              <a:t>Works for piecewise linear functions:</a:t>
            </a:r>
          </a:p>
          <a:p>
            <a:pPr lvl="1"/>
            <a:r>
              <a:rPr lang="en-US" dirty="0"/>
              <a:t>Bounded domain</a:t>
            </a:r>
          </a:p>
          <a:p>
            <a:pPr lvl="1"/>
            <a:r>
              <a:rPr lang="en-US" dirty="0"/>
              <a:t>Lower </a:t>
            </a:r>
            <a:r>
              <a:rPr lang="en-US" dirty="0" err="1"/>
              <a:t>semicontinuous</a:t>
            </a:r>
            <a:r>
              <a:rPr lang="en-US" dirty="0"/>
              <a:t> = closed epigraph</a:t>
            </a:r>
          </a:p>
          <a:p>
            <a:pPr lvl="1"/>
            <a:r>
              <a:rPr lang="en-US" dirty="0"/>
              <a:t>Epigraph is union of </a:t>
            </a:r>
            <a:r>
              <a:rPr lang="en-US" b="1" dirty="0">
                <a:solidFill>
                  <a:schemeClr val="accent2"/>
                </a:solidFill>
              </a:rPr>
              <a:t>unbounded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polyhedra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884" y="1205531"/>
            <a:ext cx="3636312" cy="92607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201479" y="1124430"/>
            <a:ext cx="1384128" cy="406400"/>
            <a:chOff x="1201479" y="1124430"/>
            <a:chExt cx="1384128" cy="4064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0307" y="1124430"/>
              <a:ext cx="495300" cy="4064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1479" y="1124430"/>
              <a:ext cx="508000" cy="406400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2884" y="2424985"/>
            <a:ext cx="3364269" cy="2772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2885" y="3055248"/>
            <a:ext cx="2013010" cy="3012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08F1CD-85C3-714D-813C-3F0A7BC37A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13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026" y="1205948"/>
            <a:ext cx="8880568" cy="5332964"/>
          </a:xfrm>
        </p:spPr>
        <p:txBody>
          <a:bodyPr>
            <a:normAutofit/>
          </a:bodyPr>
          <a:lstStyle/>
          <a:p>
            <a:pPr marL="171450"/>
            <a:r>
              <a:rPr lang="en-US" dirty="0"/>
              <a:t>For </a:t>
            </a:r>
            <a:r>
              <a:rPr lang="en-US" b="1" dirty="0">
                <a:solidFill>
                  <a:schemeClr val="accent1"/>
                </a:solidFill>
              </a:rPr>
              <a:t>compact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i="1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/>
              <a:t>: </a:t>
            </a:r>
          </a:p>
          <a:p>
            <a:pPr marL="571500" lvl="1"/>
            <a:r>
              <a:rPr lang="en-US" sz="2800" b="1" dirty="0">
                <a:solidFill>
                  <a:schemeClr val="accent1"/>
                </a:solidFill>
              </a:rPr>
              <a:t>Finite unions of compact </a:t>
            </a:r>
            <a:r>
              <a:rPr lang="en-US" sz="2800" dirty="0"/>
              <a:t>convex sets</a:t>
            </a:r>
          </a:p>
          <a:p>
            <a:pPr marL="171450"/>
            <a:r>
              <a:rPr lang="en-US" dirty="0"/>
              <a:t>For 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S </a:t>
            </a:r>
            <a:r>
              <a:rPr lang="en-US" b="1" dirty="0">
                <a:solidFill>
                  <a:schemeClr val="accent4"/>
                </a:solidFill>
              </a:rPr>
              <a:t>infinite unions of “uniformly bounded” closed convex sets </a:t>
            </a:r>
            <a:r>
              <a:rPr lang="en-US" dirty="0"/>
              <a:t>:</a:t>
            </a:r>
          </a:p>
          <a:p>
            <a:pPr marL="571500" lvl="1"/>
            <a:r>
              <a:rPr lang="en-US" sz="2800" b="1" dirty="0">
                <a:solidFill>
                  <a:schemeClr val="accent4"/>
                </a:solidFill>
              </a:rPr>
              <a:t>Finite union of periodic</a:t>
            </a:r>
          </a:p>
          <a:p>
            <a:pPr marL="571500" lvl="1"/>
            <a:r>
              <a:rPr lang="en-US" sz="2800" b="1" dirty="0">
                <a:solidFill>
                  <a:srgbClr val="FF2600"/>
                </a:solidFill>
              </a:rPr>
              <a:t>Dense discrete </a:t>
            </a:r>
            <a:r>
              <a:rPr lang="en-US" sz="2800" dirty="0"/>
              <a:t>and </a:t>
            </a:r>
            <a:r>
              <a:rPr lang="en-US" sz="2800" b="1" dirty="0">
                <a:solidFill>
                  <a:schemeClr val="accent6"/>
                </a:solidFill>
              </a:rPr>
              <a:t>non-periodic naturals </a:t>
            </a:r>
            <a:r>
              <a:rPr lang="en-US" sz="2800" dirty="0"/>
              <a:t>NOT R-MICPR</a:t>
            </a:r>
          </a:p>
          <a:p>
            <a:r>
              <a:rPr lang="en-US" dirty="0"/>
              <a:t>Rational MICP Representability: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Closed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under: </a:t>
            </a:r>
            <a:r>
              <a:rPr lang="en-US" sz="2800" b="1" dirty="0">
                <a:solidFill>
                  <a:srgbClr val="00B050"/>
                </a:solidFill>
              </a:rPr>
              <a:t>Finite Union</a:t>
            </a:r>
            <a:r>
              <a:rPr lang="en-US" sz="2800" dirty="0">
                <a:solidFill>
                  <a:srgbClr val="00B050"/>
                </a:solidFill>
              </a:rPr>
              <a:t>, </a:t>
            </a:r>
            <a:r>
              <a:rPr lang="en-US" sz="2800" b="1" dirty="0">
                <a:solidFill>
                  <a:srgbClr val="00B050"/>
                </a:solidFill>
              </a:rPr>
              <a:t>Cartesian Product and </a:t>
            </a:r>
            <a:r>
              <a:rPr lang="en-US" sz="2800" b="1" dirty="0" err="1">
                <a:solidFill>
                  <a:srgbClr val="00B050"/>
                </a:solidFill>
              </a:rPr>
              <a:t>Minkowski</a:t>
            </a:r>
            <a:r>
              <a:rPr lang="en-US" sz="2800" b="1" dirty="0">
                <a:solidFill>
                  <a:srgbClr val="00B050"/>
                </a:solidFill>
              </a:rPr>
              <a:t> sum</a:t>
            </a:r>
          </a:p>
          <a:p>
            <a:pPr lvl="1"/>
            <a:r>
              <a:rPr lang="en-US" sz="2800" b="1" dirty="0">
                <a:solidFill>
                  <a:schemeClr val="accent2"/>
                </a:solidFill>
              </a:rPr>
              <a:t>NOT Closed </a:t>
            </a:r>
            <a:r>
              <a:rPr lang="en-US" sz="2800" dirty="0"/>
              <a:t>under </a:t>
            </a:r>
            <a:r>
              <a:rPr lang="en-US" sz="2800" b="1" dirty="0">
                <a:solidFill>
                  <a:schemeClr val="accent2"/>
                </a:solidFill>
              </a:rPr>
              <a:t>intersection</a:t>
            </a:r>
            <a:r>
              <a:rPr lang="en-US" sz="2800" dirty="0"/>
              <a:t>. </a:t>
            </a:r>
          </a:p>
          <a:p>
            <a:pPr marL="0" indent="0">
              <a:buNone/>
            </a:pP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Rational MICPR (R-MICPR)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03273-F77A-A245-9C67-CCC319B573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29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094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R-MICPR: Periodicity for Natural #s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078011"/>
            <a:ext cx="8493760" cy="5572344"/>
          </a:xfrm>
        </p:spPr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>
                <a:solidFill>
                  <a:schemeClr val="accent1"/>
                </a:solidFill>
              </a:rPr>
              <a:t>infinite set </a:t>
            </a:r>
            <a:r>
              <a:rPr lang="en-US" dirty="0"/>
              <a:t>of naturals </a:t>
            </a:r>
            <a:r>
              <a:rPr lang="en-US" i="1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1"/>
                </a:solidFill>
              </a:rPr>
              <a:t>periodic</a:t>
            </a:r>
            <a:r>
              <a:rPr lang="en-US" dirty="0"/>
              <a:t> if and only if: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It is </a:t>
            </a:r>
            <a:r>
              <a:rPr lang="en-US" sz="2800" b="1" dirty="0">
                <a:solidFill>
                  <a:schemeClr val="accent1"/>
                </a:solidFill>
              </a:rPr>
              <a:t>rational MILP representable</a:t>
            </a:r>
          </a:p>
          <a:p>
            <a:r>
              <a:rPr lang="en-US" dirty="0"/>
              <a:t>A subset </a:t>
            </a:r>
            <a:r>
              <a:rPr lang="en-US" i="1" dirty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dirty="0"/>
              <a:t> of the naturals is </a:t>
            </a:r>
            <a:r>
              <a:rPr lang="en-US" b="1" dirty="0">
                <a:solidFill>
                  <a:schemeClr val="accent2"/>
                </a:solidFill>
              </a:rPr>
              <a:t>R-MICPR</a:t>
            </a:r>
            <a:r>
              <a:rPr lang="en-US" dirty="0"/>
              <a:t> if and only if:</a:t>
            </a:r>
          </a:p>
          <a:p>
            <a:pPr lvl="1"/>
            <a:r>
              <a:rPr lang="en-US" sz="2800" dirty="0"/>
              <a:t>It is the </a:t>
            </a:r>
            <a:r>
              <a:rPr lang="en-US" sz="2800" b="1" dirty="0">
                <a:solidFill>
                  <a:schemeClr val="accent2"/>
                </a:solidFill>
              </a:rPr>
              <a:t>union</a:t>
            </a:r>
            <a:r>
              <a:rPr lang="en-US" sz="2800" dirty="0"/>
              <a:t> of a </a:t>
            </a:r>
            <a:r>
              <a:rPr lang="en-US" sz="2800" b="1" dirty="0">
                <a:solidFill>
                  <a:schemeClr val="accent2"/>
                </a:solidFill>
              </a:rPr>
              <a:t>finite</a:t>
            </a:r>
            <a:r>
              <a:rPr lang="en-US" sz="2800" dirty="0"/>
              <a:t> and an </a:t>
            </a:r>
            <a:r>
              <a:rPr lang="en-US" sz="2800" b="1" dirty="0">
                <a:solidFill>
                  <a:schemeClr val="accent2"/>
                </a:solidFill>
              </a:rPr>
              <a:t>infinite periodic </a:t>
            </a:r>
            <a:r>
              <a:rPr lang="en-US" sz="2800" dirty="0"/>
              <a:t>set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575730"/>
            <a:ext cx="5223510" cy="7684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2078DC-0476-6249-8C02-70AB7FBD07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30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28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R-MICPR does Not Imply Finite Shapes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61974" y="3155493"/>
                <a:ext cx="8229600" cy="4794470"/>
              </a:xfrm>
            </p:spPr>
            <p:txBody>
              <a:bodyPr/>
              <a:lstStyle/>
              <a:p>
                <a:r>
                  <a:rPr lang="en-US" dirty="0"/>
                  <a:t>There exists increasing functions </a:t>
                </a:r>
                <a:r>
                  <a:rPr lang="en-US" i="1" dirty="0">
                    <a:solidFill>
                      <a:schemeClr val="accent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h</a:t>
                </a:r>
                <a:r>
                  <a:rPr lang="en-US" dirty="0"/>
                  <a:t> such that:</a:t>
                </a:r>
              </a:p>
              <a:p>
                <a:pPr lvl="1"/>
                <a:r>
                  <a:rPr lang="en-US" sz="2800" dirty="0"/>
                  <a:t> </a:t>
                </a:r>
              </a:p>
              <a:p>
                <a:pPr lvl="1"/>
                <a:r>
                  <a:rPr lang="en-US" sz="2800" dirty="0"/>
                  <a:t> </a:t>
                </a:r>
              </a:p>
              <a:p>
                <a:pPr lvl="1"/>
                <a:r>
                  <a:rPr lang="en-US" sz="2800" dirty="0"/>
                  <a:t> </a:t>
                </a:r>
              </a:p>
              <a:p>
                <a:pPr lvl="1"/>
                <a:endParaRPr lang="en-US" sz="2800" dirty="0"/>
              </a:p>
              <a:p>
                <a:r>
                  <a:rPr lang="en-US" dirty="0"/>
                  <a:t>Equal volume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i="1" dirty="0">
                    <a:solidFill>
                      <a:schemeClr val="accent2"/>
                    </a:solidFill>
                    <a:latin typeface="Century Schoolbook" panose="02040604050505020304" pitchFamily="18" charset="0"/>
                  </a:rPr>
                  <a:t> </a:t>
                </a:r>
                <a:r>
                  <a:rPr lang="en-US" dirty="0"/>
                  <a:t>Finite # of Shapes</a:t>
                </a:r>
                <a:endParaRPr lang="en-US" i="1" dirty="0">
                  <a:solidFill>
                    <a:schemeClr val="accent2"/>
                  </a:solidFill>
                  <a:latin typeface="Century Schoolbook" panose="02040604050505020304" pitchFamily="18" charset="0"/>
                </a:endParaRPr>
              </a:p>
              <a:p>
                <a:endParaRPr lang="en-US" sz="3200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974" y="3155493"/>
                <a:ext cx="8229600" cy="4794470"/>
              </a:xfrm>
              <a:blipFill>
                <a:blip r:embed="rId2"/>
                <a:stretch>
                  <a:fillRect l="-1389" t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90" y="4220362"/>
            <a:ext cx="3883660" cy="4251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827" y="3714332"/>
            <a:ext cx="7488704" cy="45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47C207-1F03-3842-8CDC-E8F5D58A0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162" y="4653660"/>
            <a:ext cx="6775171" cy="6731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522362-9422-7942-A1FE-FA9E9E309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930" y="1337888"/>
            <a:ext cx="5509853" cy="10685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BA0DDF3-9A74-6A40-A3FA-FE0F30497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3911" y="1205549"/>
            <a:ext cx="2982889" cy="162313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3B4D7DD-589A-6A45-89A9-1FB2B4BF9A24}"/>
              </a:ext>
            </a:extLst>
          </p:cNvPr>
          <p:cNvSpPr/>
          <p:nvPr/>
        </p:nvSpPr>
        <p:spPr>
          <a:xfrm>
            <a:off x="8609440" y="2367017"/>
            <a:ext cx="327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latin typeface="Century Schoolbook" panose="02040604050505020304" pitchFamily="18" charset="0"/>
              </a:rPr>
              <a:t>z</a:t>
            </a:r>
            <a:endParaRPr lang="en-US" sz="2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93B53-B147-2F44-BB6D-63D188E4904B}"/>
              </a:ext>
            </a:extLst>
          </p:cNvPr>
          <p:cNvSpPr/>
          <p:nvPr/>
        </p:nvSpPr>
        <p:spPr>
          <a:xfrm>
            <a:off x="6300708" y="1117008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latin typeface="Century Schoolbook" panose="02040604050505020304" pitchFamily="18" charset="0"/>
              </a:rPr>
              <a:t>h(z)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F0D534-EA45-E346-A75C-4FFAC551C5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31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426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32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60" y="196957"/>
            <a:ext cx="8810680" cy="61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29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33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60" y="190252"/>
            <a:ext cx="9160337" cy="64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88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34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8" y="0"/>
            <a:ext cx="8959911" cy="63883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5209" y="4083728"/>
            <a:ext cx="8309498" cy="2272622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081204" y="1704513"/>
            <a:ext cx="3220561" cy="639217"/>
            <a:chOff x="6081204" y="1704513"/>
            <a:chExt cx="3220561" cy="639217"/>
          </a:xfrm>
        </p:grpSpPr>
        <p:sp>
          <p:nvSpPr>
            <p:cNvPr id="8" name="TextBox 7"/>
            <p:cNvSpPr txBox="1"/>
            <p:nvPr/>
          </p:nvSpPr>
          <p:spPr>
            <a:xfrm>
              <a:off x="7348678" y="1882065"/>
              <a:ext cx="1953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11894"/>
                  </a:solidFill>
                </a:rPr>
                <a:t>Polytope</a:t>
              </a:r>
            </a:p>
          </p:txBody>
        </p:sp>
        <p:cxnSp>
          <p:nvCxnSpPr>
            <p:cNvPr id="10" name="Elbow Connector 9"/>
            <p:cNvCxnSpPr/>
            <p:nvPr/>
          </p:nvCxnSpPr>
          <p:spPr>
            <a:xfrm rot="10800000">
              <a:off x="6081204" y="1704513"/>
              <a:ext cx="1233996" cy="408372"/>
            </a:xfrm>
            <a:prstGeom prst="bentConnector3">
              <a:avLst/>
            </a:prstGeom>
            <a:ln w="38100">
              <a:solidFill>
                <a:srgbClr val="0118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542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35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2" y="104003"/>
            <a:ext cx="8973907" cy="63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49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36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5" y="0"/>
            <a:ext cx="8805230" cy="622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3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73" y="1669606"/>
            <a:ext cx="1943100" cy="2781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85" y="1677569"/>
            <a:ext cx="1879600" cy="275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44" y="869187"/>
            <a:ext cx="3314700" cy="400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Discontinuous Piecewise Linear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9596" y="4803935"/>
            <a:ext cx="8229600" cy="1864494"/>
          </a:xfrm>
        </p:spPr>
        <p:txBody>
          <a:bodyPr>
            <a:normAutofit/>
          </a:bodyPr>
          <a:lstStyle/>
          <a:p>
            <a:r>
              <a:rPr lang="en-US" dirty="0"/>
              <a:t>Works for piecewise linear functions:</a:t>
            </a:r>
          </a:p>
          <a:p>
            <a:pPr lvl="1"/>
            <a:r>
              <a:rPr lang="en-US" dirty="0"/>
              <a:t>Bounded domain</a:t>
            </a:r>
          </a:p>
          <a:p>
            <a:pPr lvl="1"/>
            <a:r>
              <a:rPr lang="en-US" dirty="0"/>
              <a:t>Lower </a:t>
            </a:r>
            <a:r>
              <a:rPr lang="en-US" dirty="0" err="1"/>
              <a:t>semicontinuous</a:t>
            </a:r>
            <a:r>
              <a:rPr lang="en-US" dirty="0"/>
              <a:t> = closed epigraph</a:t>
            </a:r>
          </a:p>
          <a:p>
            <a:pPr lvl="1"/>
            <a:r>
              <a:rPr lang="en-US" dirty="0"/>
              <a:t>Epigraph is union of unbounded </a:t>
            </a:r>
            <a:r>
              <a:rPr lang="en-US" dirty="0" err="1"/>
              <a:t>polyhedra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884" y="1205531"/>
            <a:ext cx="3636312" cy="92607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201479" y="1124430"/>
            <a:ext cx="1384128" cy="406400"/>
            <a:chOff x="1201479" y="1124430"/>
            <a:chExt cx="1384128" cy="4064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0307" y="1124430"/>
              <a:ext cx="495300" cy="4064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1479" y="1124430"/>
              <a:ext cx="508000" cy="4064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873" y="3849160"/>
            <a:ext cx="4689984" cy="3140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2884" y="2424985"/>
            <a:ext cx="3364269" cy="2772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2885" y="3055248"/>
            <a:ext cx="2013010" cy="3012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A618-7C97-534C-95DA-F32AB8522D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762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Formulation for Unions of </a:t>
            </a:r>
            <a:r>
              <a:rPr lang="en-US" dirty="0" err="1"/>
              <a:t>Polyhedra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45040"/>
            <a:ext cx="8686800" cy="5137591"/>
          </a:xfrm>
        </p:spPr>
        <p:txBody>
          <a:bodyPr>
            <a:normAutofit/>
          </a:bodyPr>
          <a:lstStyle/>
          <a:p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					</a:t>
            </a:r>
            <a:r>
              <a:rPr lang="en-US" dirty="0">
                <a:ea typeface="CMU Serif Roman" charset="0"/>
                <a:cs typeface="CMU Serif Roman" charset="0"/>
              </a:rPr>
              <a:t>rational </a:t>
            </a:r>
            <a:r>
              <a:rPr lang="en-US" dirty="0" err="1">
                <a:ea typeface="CMU Serif Roman" charset="0"/>
                <a:cs typeface="CMU Serif Roman" charset="0"/>
              </a:rPr>
              <a:t>polyhedra</a:t>
            </a:r>
            <a:r>
              <a:rPr lang="en-US" dirty="0">
                <a:ea typeface="CMU Serif Roman" charset="0"/>
                <a:cs typeface="CMU Serif Roman" charset="0"/>
              </a:rPr>
              <a:t> and</a:t>
            </a: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dirty="0">
                <a:ea typeface="CMU Serif Roman" charset="0"/>
                <a:cs typeface="CMU Serif Roman" charset="0"/>
              </a:rPr>
              <a:t>If </a:t>
            </a:r>
          </a:p>
          <a:p>
            <a:r>
              <a:rPr lang="en-US" dirty="0">
                <a:ea typeface="CMU Serif Roman" charset="0"/>
                <a:cs typeface="CMU Serif Roman" charset="0"/>
              </a:rPr>
              <a:t>then an ideal formulation for </a:t>
            </a:r>
            <a:r>
              <a:rPr lang="en-US" i="1" dirty="0">
                <a:solidFill>
                  <a:schemeClr val="accent2"/>
                </a:solidFill>
                <a:latin typeface="Century Schoolbook" charset="0"/>
                <a:ea typeface="Century Schoolbook" charset="0"/>
                <a:cs typeface="Century Schoolbook" charset="0"/>
              </a:rPr>
              <a:t>S</a:t>
            </a:r>
            <a:r>
              <a:rPr lang="en-US" dirty="0">
                <a:ea typeface="CMU Serif Roman" charset="0"/>
                <a:cs typeface="CMU Serif Roman" charset="0"/>
              </a:rPr>
              <a:t> is</a:t>
            </a: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0" y="1316443"/>
            <a:ext cx="3998150" cy="4273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00" y="2023914"/>
            <a:ext cx="1537074" cy="52504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985098" y="3813835"/>
            <a:ext cx="6042104" cy="2394981"/>
            <a:chOff x="1410548" y="3635217"/>
            <a:chExt cx="6042104" cy="239498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t="1" b="39485"/>
            <a:stretch/>
          </p:blipFill>
          <p:spPr>
            <a:xfrm>
              <a:off x="1410548" y="3835638"/>
              <a:ext cx="2959852" cy="219456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-13459" t="54657" r="13459" b="-3880"/>
            <a:stretch/>
          </p:blipFill>
          <p:spPr>
            <a:xfrm>
              <a:off x="4572000" y="3635217"/>
              <a:ext cx="2880652" cy="173736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141" y="2876657"/>
            <a:ext cx="3069820" cy="3768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A5CCE0-413F-DB4C-8E51-4E3BE25360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4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74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1165105" y="2622819"/>
            <a:ext cx="514905" cy="1136342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038688"/>
              <a:gd name="connsiteY0" fmla="*/ 1553593 h 1553593"/>
              <a:gd name="connsiteX1" fmla="*/ 514905 w 1038688"/>
              <a:gd name="connsiteY1" fmla="*/ 417251 h 1553593"/>
              <a:gd name="connsiteX2" fmla="*/ 1038688 w 1038688"/>
              <a:gd name="connsiteY2" fmla="*/ 0 h 1553593"/>
              <a:gd name="connsiteX0" fmla="*/ 0 w 514905"/>
              <a:gd name="connsiteY0" fmla="*/ 1136342 h 1136342"/>
              <a:gd name="connsiteX1" fmla="*/ 514905 w 514905"/>
              <a:gd name="connsiteY1" fmla="*/ 0 h 11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4905" h="1136342">
                <a:moveTo>
                  <a:pt x="0" y="1136342"/>
                </a:moveTo>
                <a:lnTo>
                  <a:pt x="514905" y="0"/>
                </a:lnTo>
              </a:path>
            </a:pathLst>
          </a:custGeom>
          <a:noFill/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41200" cy="580821"/>
          </a:xfrm>
        </p:spPr>
        <p:txBody>
          <a:bodyPr/>
          <a:lstStyle/>
          <a:p>
            <a:r>
              <a:rPr lang="en-US" dirty="0"/>
              <a:t>Extended Formulation for PWL Functions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2399"/>
            <a:ext cx="5104202" cy="7094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10214" y="1228804"/>
            <a:ext cx="2345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a typeface="CMU Serif Roman" charset="0"/>
                <a:cs typeface="CMU Serif Roman" charset="0"/>
              </a:rPr>
              <a:t>MC Formulation: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800" y="1983024"/>
            <a:ext cx="3580599" cy="309612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2055FF1E-3FE3-5A45-8BE2-2357ED26772B}"/>
              </a:ext>
            </a:extLst>
          </p:cNvPr>
          <p:cNvSpPr/>
          <p:nvPr/>
        </p:nvSpPr>
        <p:spPr>
          <a:xfrm>
            <a:off x="1680010" y="2229108"/>
            <a:ext cx="523783" cy="417251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553593"/>
              <a:gd name="connsiteY0" fmla="*/ 417251 h 1819923"/>
              <a:gd name="connsiteX1" fmla="*/ 523783 w 1553593"/>
              <a:gd name="connsiteY1" fmla="*/ 0 h 1819923"/>
              <a:gd name="connsiteX2" fmla="*/ 1553593 w 1553593"/>
              <a:gd name="connsiteY2" fmla="*/ 1819923 h 1819923"/>
              <a:gd name="connsiteX0" fmla="*/ 0 w 523783"/>
              <a:gd name="connsiteY0" fmla="*/ 417251 h 417251"/>
              <a:gd name="connsiteX1" fmla="*/ 523783 w 523783"/>
              <a:gd name="connsiteY1" fmla="*/ 0 h 41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3783" h="417251">
                <a:moveTo>
                  <a:pt x="0" y="417251"/>
                </a:moveTo>
                <a:lnTo>
                  <a:pt x="523783" y="0"/>
                </a:lnTo>
              </a:path>
            </a:pathLst>
          </a:custGeom>
          <a:noFill/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49537A6-4904-8543-8B25-B33C9E533346}"/>
              </a:ext>
            </a:extLst>
          </p:cNvPr>
          <p:cNvSpPr/>
          <p:nvPr/>
        </p:nvSpPr>
        <p:spPr>
          <a:xfrm>
            <a:off x="2181491" y="2217957"/>
            <a:ext cx="1029810" cy="1819923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553593"/>
              <a:gd name="connsiteY0" fmla="*/ 417251 h 1819923"/>
              <a:gd name="connsiteX1" fmla="*/ 523783 w 1553593"/>
              <a:gd name="connsiteY1" fmla="*/ 0 h 1819923"/>
              <a:gd name="connsiteX2" fmla="*/ 1553593 w 1553593"/>
              <a:gd name="connsiteY2" fmla="*/ 1819923 h 1819923"/>
              <a:gd name="connsiteX0" fmla="*/ 0 w 1029810"/>
              <a:gd name="connsiteY0" fmla="*/ 0 h 1819923"/>
              <a:gd name="connsiteX1" fmla="*/ 1029810 w 1029810"/>
              <a:gd name="connsiteY1" fmla="*/ 1819923 h 181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9810" h="1819923">
                <a:moveTo>
                  <a:pt x="0" y="0"/>
                </a:moveTo>
                <a:lnTo>
                  <a:pt x="1029810" y="1819923"/>
                </a:lnTo>
              </a:path>
            </a:pathLst>
          </a:cu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77" y="1983024"/>
            <a:ext cx="3005091" cy="26784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797B1E-8F9C-2141-B5B2-C3D5C4A2F741}"/>
              </a:ext>
            </a:extLst>
          </p:cNvPr>
          <p:cNvSpPr txBox="1"/>
          <p:nvPr/>
        </p:nvSpPr>
        <p:spPr>
          <a:xfrm>
            <a:off x="1165105" y="342548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1</a:t>
            </a:r>
            <a:endParaRPr lang="en-US" sz="2800" i="1" dirty="0">
              <a:solidFill>
                <a:schemeClr val="accent6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DC43B2-B73F-3547-BA09-B6A9B3BCD35B}"/>
              </a:ext>
            </a:extLst>
          </p:cNvPr>
          <p:cNvSpPr txBox="1"/>
          <p:nvPr/>
        </p:nvSpPr>
        <p:spPr>
          <a:xfrm>
            <a:off x="1690340" y="2500934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chemeClr val="accent1"/>
                </a:solidFill>
                <a:latin typeface="Century Schoolbook" panose="02040604050505020304" pitchFamily="18" charset="0"/>
              </a:rPr>
              <a:t>2</a:t>
            </a:r>
            <a:endParaRPr lang="en-US" sz="2800" i="1" dirty="0">
              <a:solidFill>
                <a:schemeClr val="accent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58576-8C18-994B-B8F3-4FB8AC6A7F5B}"/>
              </a:ext>
            </a:extLst>
          </p:cNvPr>
          <p:cNvSpPr txBox="1"/>
          <p:nvPr/>
        </p:nvSpPr>
        <p:spPr>
          <a:xfrm>
            <a:off x="2281168" y="3235941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chemeClr val="accent2"/>
                </a:solidFill>
                <a:latin typeface="Century Schoolbook" panose="02040604050505020304" pitchFamily="18" charset="0"/>
              </a:rPr>
              <a:t>3</a:t>
            </a:r>
            <a:endParaRPr lang="en-US" sz="2800" i="1" dirty="0">
              <a:solidFill>
                <a:schemeClr val="accent2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91CB48-B3F2-2A4C-8D84-25A99AC3A6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5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41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73" y="1669606"/>
            <a:ext cx="1943100" cy="2781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85" y="1677569"/>
            <a:ext cx="1879600" cy="275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44" y="869187"/>
            <a:ext cx="3314700" cy="400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Discontinuous Piecewise Linear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884" y="1205531"/>
            <a:ext cx="3636312" cy="92607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201479" y="1124430"/>
            <a:ext cx="1384128" cy="406400"/>
            <a:chOff x="1201479" y="1124430"/>
            <a:chExt cx="1384128" cy="4064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0307" y="1124430"/>
              <a:ext cx="495300" cy="4064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1479" y="1124430"/>
              <a:ext cx="508000" cy="4064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6051466"/>
            <a:ext cx="4689984" cy="3140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822" y="4944219"/>
            <a:ext cx="3364269" cy="2772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3802" y="5409439"/>
            <a:ext cx="2013010" cy="3012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D7C323-A5D0-9343-8725-61B5A84800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7184" y="2540340"/>
            <a:ext cx="3580599" cy="3096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0E31CE-193E-1D40-929D-B5DA2D9532E9}"/>
              </a:ext>
            </a:extLst>
          </p:cNvPr>
          <p:cNvSpPr txBox="1"/>
          <p:nvPr/>
        </p:nvSpPr>
        <p:spPr>
          <a:xfrm>
            <a:off x="6463385" y="2847135"/>
            <a:ext cx="38985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≤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79B799-1F88-7641-B26A-0CFCFB87A5E7}"/>
              </a:ext>
            </a:extLst>
          </p:cNvPr>
          <p:cNvCxnSpPr>
            <a:cxnSpLocks/>
          </p:cNvCxnSpPr>
          <p:nvPr/>
        </p:nvCxnSpPr>
        <p:spPr>
          <a:xfrm flipH="1" flipV="1">
            <a:off x="6861040" y="3403808"/>
            <a:ext cx="1866743" cy="1047098"/>
          </a:xfrm>
          <a:prstGeom prst="straightConnector1">
            <a:avLst/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1F185D-A358-034B-91F7-A8062D6AF9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6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660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73" y="1669606"/>
            <a:ext cx="1943100" cy="2781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85" y="1677569"/>
            <a:ext cx="1879600" cy="275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44" y="869187"/>
            <a:ext cx="3314700" cy="400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Discontinuous Piecewise Linear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7</a:t>
            </a:fld>
            <a:r>
              <a:rPr lang="en-US"/>
              <a:t> / 19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9596" y="4896079"/>
            <a:ext cx="8229600" cy="13626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Works for piecewise linear functions:</a:t>
            </a:r>
          </a:p>
          <a:p>
            <a:pPr lvl="1"/>
            <a:r>
              <a:rPr lang="en-US" dirty="0"/>
              <a:t>Bounded domain</a:t>
            </a:r>
          </a:p>
          <a:p>
            <a:pPr lvl="1"/>
            <a:r>
              <a:rPr lang="en-US" dirty="0"/>
              <a:t>Lower </a:t>
            </a:r>
            <a:r>
              <a:rPr lang="en-US" dirty="0" err="1"/>
              <a:t>semicontinuous</a:t>
            </a:r>
            <a:r>
              <a:rPr lang="en-US" dirty="0"/>
              <a:t> = closed epigraph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884" y="1205531"/>
            <a:ext cx="3636312" cy="92607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201479" y="1124430"/>
            <a:ext cx="1384128" cy="406400"/>
            <a:chOff x="1201479" y="1124430"/>
            <a:chExt cx="1384128" cy="4064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0307" y="1124430"/>
              <a:ext cx="495300" cy="4064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1479" y="1124430"/>
              <a:ext cx="508000" cy="4064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873" y="3849160"/>
            <a:ext cx="4689984" cy="3140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2884" y="2424985"/>
            <a:ext cx="3364269" cy="2772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2885" y="3055248"/>
            <a:ext cx="2013010" cy="3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Recession Cones are Different?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0134" y="1549749"/>
            <a:ext cx="2201106" cy="844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134" y="1120249"/>
            <a:ext cx="1898635" cy="3122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50" y="747608"/>
            <a:ext cx="3352800" cy="3213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50" y="1549749"/>
            <a:ext cx="2819400" cy="1968500"/>
          </a:xfrm>
          <a:prstGeom prst="rect">
            <a:avLst/>
          </a:prstGeom>
        </p:spPr>
      </p:pic>
      <p:sp>
        <p:nvSpPr>
          <p:cNvPr id="14" name="Content Placeholder 4"/>
          <p:cNvSpPr txBox="1">
            <a:spLocks/>
          </p:cNvSpPr>
          <p:nvPr/>
        </p:nvSpPr>
        <p:spPr>
          <a:xfrm>
            <a:off x="457200" y="4171717"/>
            <a:ext cx="8229600" cy="2215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CMU Serif Roman" charset="0"/>
                <a:cs typeface="CMU Serif Roman" charset="0"/>
              </a:rPr>
              <a:t>No linear MIP formulation:</a:t>
            </a:r>
          </a:p>
          <a:p>
            <a:pPr lvl="1"/>
            <a:r>
              <a:rPr lang="en-US" sz="2800" dirty="0">
                <a:ea typeface="CMU Serif Roman" charset="0"/>
                <a:cs typeface="CMU Serif Roman" charset="0"/>
              </a:rPr>
              <a:t>0-1 or general integer</a:t>
            </a:r>
          </a:p>
          <a:p>
            <a:pPr lvl="1"/>
            <a:r>
              <a:rPr lang="en-US" sz="2800" dirty="0">
                <a:ea typeface="CMU Serif Roman" charset="0"/>
                <a:cs typeface="CMU Serif Roman" charset="0"/>
              </a:rPr>
              <a:t>More later</a:t>
            </a:r>
            <a:endParaRPr lang="en-US" sz="2800" i="1" dirty="0">
              <a:solidFill>
                <a:schemeClr val="accent2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134" y="2632636"/>
            <a:ext cx="3239022" cy="2669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8F7CF2-2885-3348-89E5-3845E20237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8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0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theme/theme1.xml><?xml version="1.0" encoding="utf-8"?>
<a:theme xmlns:a="http://schemas.openxmlformats.org/drawingml/2006/main" name="FinalFin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accent3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71842</TotalTime>
  <Words>1072</Words>
  <Application>Microsoft Macintosh PowerPoint</Application>
  <PresentationFormat>On-screen Show (4:3)</PresentationFormat>
  <Paragraphs>259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ArialUnicodeMS</vt:lpstr>
      <vt:lpstr>Arial</vt:lpstr>
      <vt:lpstr>Calibri</vt:lpstr>
      <vt:lpstr>Cambria Math</vt:lpstr>
      <vt:lpstr>Century Schoolbook</vt:lpstr>
      <vt:lpstr>CMU Serif Roman</vt:lpstr>
      <vt:lpstr>Mangal</vt:lpstr>
      <vt:lpstr>Times New Roman</vt:lpstr>
      <vt:lpstr>FinalFinal</vt:lpstr>
      <vt:lpstr>Advanced Mixed Integer Programming Formulation Techniques  MIP Representability</vt:lpstr>
      <vt:lpstr>Mixed 0-1 Formulations</vt:lpstr>
      <vt:lpstr>What About Discontinuous Piecewise Linear</vt:lpstr>
      <vt:lpstr>What About Discontinuous Piecewise Linear</vt:lpstr>
      <vt:lpstr>Extended Formulation for Unions of Polyhedra</vt:lpstr>
      <vt:lpstr>Extended Formulation for PWL Functions</vt:lpstr>
      <vt:lpstr>Example: Discontinuous Piecewise Linear</vt:lpstr>
      <vt:lpstr>Example: Discontinuous Piecewise Linear</vt:lpstr>
      <vt:lpstr>What if Recession Cones are Different?</vt:lpstr>
      <vt:lpstr>Bounded MIP Representability May be Hidden</vt:lpstr>
      <vt:lpstr>Finite, Binary or 0-1 Linear MIP Representability</vt:lpstr>
      <vt:lpstr>Mixed-Integer Formulations: General Integer </vt:lpstr>
      <vt:lpstr>Beyond Unions of Polyhedra</vt:lpstr>
      <vt:lpstr>General Linear MIP Representability</vt:lpstr>
      <vt:lpstr>(Linear) Mixed Integer Programming Formulation</vt:lpstr>
      <vt:lpstr>General Linear MIP Representability</vt:lpstr>
      <vt:lpstr>What if Recession Cones are Different?</vt:lpstr>
      <vt:lpstr>Rational Polyhedral Convex Hull is Not Sufficient</vt:lpstr>
      <vt:lpstr>Rationality is Crucial</vt:lpstr>
      <vt:lpstr>(Convex) MICP Formulations and Representability</vt:lpstr>
      <vt:lpstr>What Sets are MICP Representable (MICPR) ?</vt:lpstr>
      <vt:lpstr>A Simple Lemma for non-MICP Representability</vt:lpstr>
      <vt:lpstr>A Simple Lemma for non-MICP Representability</vt:lpstr>
      <vt:lpstr>MICPR = Convex Sets Indexed by Integers in Convex</vt:lpstr>
      <vt:lpstr>MICPR = Convex Sets Indexed by Integers in Convex</vt:lpstr>
      <vt:lpstr>MICPR = Convex Sets Indexed by Integers in Convex</vt:lpstr>
      <vt:lpstr>Extra from MICP 1: Non-Polyhedral Unions</vt:lpstr>
      <vt:lpstr>Extra from MICP 2: Non-Polyhedral I</vt:lpstr>
      <vt:lpstr>A Definition Rational MICPR (R-MICPR)</vt:lpstr>
      <vt:lpstr>Properties of Rational MICPR (R-MICPR)</vt:lpstr>
      <vt:lpstr>R-MICPR: Periodicity for Natural #s</vt:lpstr>
      <vt:lpstr> R-MICPR does Not Imply Finite Shapes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in Combinatorial Optimization: What and How to Explore</dc:title>
  <dc:creator>Juan Pablo</dc:creator>
  <cp:lastModifiedBy>Juan Pablo Vielma</cp:lastModifiedBy>
  <cp:revision>1010</cp:revision>
  <cp:lastPrinted>2018-03-22T21:33:11Z</cp:lastPrinted>
  <dcterms:created xsi:type="dcterms:W3CDTF">2014-10-15T16:59:52Z</dcterms:created>
  <dcterms:modified xsi:type="dcterms:W3CDTF">2018-04-10T13:48:59Z</dcterms:modified>
</cp:coreProperties>
</file>